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8" r:id="rId3"/>
    <p:sldId id="259" r:id="rId4"/>
    <p:sldId id="260" r:id="rId5"/>
    <p:sldId id="268" r:id="rId6"/>
    <p:sldId id="261" r:id="rId7"/>
    <p:sldId id="262" r:id="rId8"/>
    <p:sldId id="263" r:id="rId9"/>
    <p:sldId id="264" r:id="rId10"/>
    <p:sldId id="265" r:id="rId11"/>
    <p:sldId id="269" r:id="rId12"/>
    <p:sldId id="273" r:id="rId13"/>
    <p:sldId id="271" r:id="rId14"/>
    <p:sldId id="272" r:id="rId15"/>
    <p:sldId id="274" r:id="rId16"/>
    <p:sldId id="283" r:id="rId17"/>
    <p:sldId id="279" r:id="rId18"/>
    <p:sldId id="281" r:id="rId19"/>
    <p:sldId id="282" r:id="rId20"/>
    <p:sldId id="280" r:id="rId21"/>
    <p:sldId id="257" r:id="rId2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758B"/>
    <a:srgbClr val="551A2C"/>
    <a:srgbClr val="989D96"/>
    <a:srgbClr val="E2DCCE"/>
    <a:srgbClr val="C98084"/>
    <a:srgbClr val="F15959"/>
    <a:srgbClr val="EA1414"/>
    <a:srgbClr val="EE3636"/>
    <a:srgbClr val="E1B1A7"/>
    <a:srgbClr val="F4F7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1" autoAdjust="0"/>
    <p:restoredTop sz="96374" autoAdjust="0"/>
  </p:normalViewPr>
  <p:slideViewPr>
    <p:cSldViewPr snapToGrid="0" snapToObjects="1">
      <p:cViewPr varScale="1">
        <p:scale>
          <a:sx n="96" d="100"/>
          <a:sy n="96" d="100"/>
        </p:scale>
        <p:origin x="84" y="11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8D212-109B-4E90-8622-C2D9A952282A}" type="datetimeFigureOut">
              <a:rPr lang="en-IN" smtClean="0"/>
              <a:t>25-04-2018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22888-D5D0-46A4-AECD-4F4A84349FD4}" type="slidenum">
              <a:rPr lang="en-IN" smtClean="0"/>
              <a:t>‹#›</a:t>
            </a:fld>
            <a:endParaRPr lang="en-IN"/>
          </a:p>
        </p:txBody>
      </p:sp>
    </p:spTree>
    <p:extLst>
      <p:ext uri="{BB962C8B-B14F-4D97-AF65-F5344CB8AC3E}">
        <p14:creationId xmlns:p14="http://schemas.microsoft.com/office/powerpoint/2010/main" val="3529055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AF22888-D5D0-46A4-AECD-4F4A84349FD4}" type="slidenum">
              <a:rPr lang="en-IN" smtClean="0"/>
              <a:t>4</a:t>
            </a:fld>
            <a:endParaRPr lang="en-IN"/>
          </a:p>
        </p:txBody>
      </p:sp>
    </p:spTree>
    <p:extLst>
      <p:ext uri="{BB962C8B-B14F-4D97-AF65-F5344CB8AC3E}">
        <p14:creationId xmlns:p14="http://schemas.microsoft.com/office/powerpoint/2010/main" val="405794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F22888-D5D0-46A4-AECD-4F4A84349FD4}" type="slidenum">
              <a:rPr lang="en-IN" smtClean="0"/>
              <a:t>13</a:t>
            </a:fld>
            <a:endParaRPr lang="en-IN"/>
          </a:p>
        </p:txBody>
      </p:sp>
    </p:spTree>
    <p:extLst>
      <p:ext uri="{BB962C8B-B14F-4D97-AF65-F5344CB8AC3E}">
        <p14:creationId xmlns:p14="http://schemas.microsoft.com/office/powerpoint/2010/main" val="2192232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F22888-D5D0-46A4-AECD-4F4A84349FD4}" type="slidenum">
              <a:rPr lang="en-IN" smtClean="0"/>
              <a:t>14</a:t>
            </a:fld>
            <a:endParaRPr lang="en-IN"/>
          </a:p>
        </p:txBody>
      </p:sp>
    </p:spTree>
    <p:extLst>
      <p:ext uri="{BB962C8B-B14F-4D97-AF65-F5344CB8AC3E}">
        <p14:creationId xmlns:p14="http://schemas.microsoft.com/office/powerpoint/2010/main" val="3324372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057C601E-B8CB-4C9B-A734-AD413ECA63CA}" type="datetimeFigureOut">
              <a:rPr lang="en-US" altLang="en-US"/>
              <a:pPr/>
              <a:t>4/25/2018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9E6E85D-3354-4DCF-A45C-5132D4104769}" type="slidenum">
              <a:rPr lang="en-US" altLang="en-US"/>
              <a:pPr/>
              <a:t>‹#›</a:t>
            </a:fld>
            <a:endParaRPr lang="en-US" altLang="en-US"/>
          </a:p>
        </p:txBody>
      </p:sp>
    </p:spTree>
    <p:extLst>
      <p:ext uri="{BB962C8B-B14F-4D97-AF65-F5344CB8AC3E}">
        <p14:creationId xmlns:p14="http://schemas.microsoft.com/office/powerpoint/2010/main" val="169365029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AE29CE6-A0D6-4715-AE0C-1C59C1175D7D}" type="datetimeFigureOut">
              <a:rPr lang="en-US" altLang="en-US"/>
              <a:pPr/>
              <a:t>4/25/2018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7C6C5F-E56B-4B8F-98C9-B12AF954F8A3}" type="slidenum">
              <a:rPr lang="en-US" altLang="en-US"/>
              <a:pPr/>
              <a:t>‹#›</a:t>
            </a:fld>
            <a:endParaRPr lang="en-US" altLang="en-US"/>
          </a:p>
        </p:txBody>
      </p:sp>
    </p:spTree>
    <p:extLst>
      <p:ext uri="{BB962C8B-B14F-4D97-AF65-F5344CB8AC3E}">
        <p14:creationId xmlns:p14="http://schemas.microsoft.com/office/powerpoint/2010/main" val="372473992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8006AD1-55EA-4261-8739-65BB31C4BEBB}" type="datetimeFigureOut">
              <a:rPr lang="en-US" altLang="en-US"/>
              <a:pPr/>
              <a:t>4/25/2018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A4D029F-0B06-4A41-B510-3DFDD98B04A7}" type="slidenum">
              <a:rPr lang="en-US" altLang="en-US"/>
              <a:pPr/>
              <a:t>‹#›</a:t>
            </a:fld>
            <a:endParaRPr lang="en-US" altLang="en-US"/>
          </a:p>
        </p:txBody>
      </p:sp>
    </p:spTree>
    <p:extLst>
      <p:ext uri="{BB962C8B-B14F-4D97-AF65-F5344CB8AC3E}">
        <p14:creationId xmlns:p14="http://schemas.microsoft.com/office/powerpoint/2010/main" val="2486468594"/>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7393C13-81CF-4446-9473-0CE1066E3824}" type="datetimeFigureOut">
              <a:rPr lang="en-US" altLang="en-US"/>
              <a:pPr/>
              <a:t>4/25/2018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AF3D457-6DD3-4059-A4FB-247E5506F1D1}" type="slidenum">
              <a:rPr lang="en-US" altLang="en-US"/>
              <a:pPr/>
              <a:t>‹#›</a:t>
            </a:fld>
            <a:endParaRPr lang="en-US" altLang="en-US"/>
          </a:p>
        </p:txBody>
      </p:sp>
    </p:spTree>
    <p:extLst>
      <p:ext uri="{BB962C8B-B14F-4D97-AF65-F5344CB8AC3E}">
        <p14:creationId xmlns:p14="http://schemas.microsoft.com/office/powerpoint/2010/main" val="292380908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594901F7-5AD3-4B3D-BE2C-9D24241863ED}" type="datetimeFigureOut">
              <a:rPr lang="en-US" altLang="en-US"/>
              <a:pPr/>
              <a:t>4/25/2018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BFA2AF0-A9EF-4825-98F1-AC396BEEF1C5}" type="slidenum">
              <a:rPr lang="en-US" altLang="en-US"/>
              <a:pPr/>
              <a:t>‹#›</a:t>
            </a:fld>
            <a:endParaRPr lang="en-US" altLang="en-US"/>
          </a:p>
        </p:txBody>
      </p:sp>
    </p:spTree>
    <p:extLst>
      <p:ext uri="{BB962C8B-B14F-4D97-AF65-F5344CB8AC3E}">
        <p14:creationId xmlns:p14="http://schemas.microsoft.com/office/powerpoint/2010/main" val="3413193171"/>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16699A9F-C7E8-4F40-BE94-2748F7EF7B18}" type="datetimeFigureOut">
              <a:rPr lang="en-US" altLang="en-US"/>
              <a:pPr/>
              <a:t>4/25/2018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327B9491-EA7C-4F04-AF87-4EE5F68E5794}" type="slidenum">
              <a:rPr lang="en-US" altLang="en-US"/>
              <a:pPr/>
              <a:t>‹#›</a:t>
            </a:fld>
            <a:endParaRPr lang="en-US" altLang="en-US"/>
          </a:p>
        </p:txBody>
      </p:sp>
    </p:spTree>
    <p:extLst>
      <p:ext uri="{BB962C8B-B14F-4D97-AF65-F5344CB8AC3E}">
        <p14:creationId xmlns:p14="http://schemas.microsoft.com/office/powerpoint/2010/main" val="40380173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34C86DCB-1BBC-45C2-B7E0-2569C6FA8CA2}" type="datetimeFigureOut">
              <a:rPr lang="en-US" altLang="en-US"/>
              <a:pPr/>
              <a:t>4/25/2018</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26B50CAF-A3F9-481B-9C86-27B4BA71B623}" type="slidenum">
              <a:rPr lang="en-US" altLang="en-US"/>
              <a:pPr/>
              <a:t>‹#›</a:t>
            </a:fld>
            <a:endParaRPr lang="en-US" altLang="en-US"/>
          </a:p>
        </p:txBody>
      </p:sp>
    </p:spTree>
    <p:extLst>
      <p:ext uri="{BB962C8B-B14F-4D97-AF65-F5344CB8AC3E}">
        <p14:creationId xmlns:p14="http://schemas.microsoft.com/office/powerpoint/2010/main" val="69439465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9F5C5ADB-0FA1-4D6D-9D4F-FB039A4A33A1}" type="datetimeFigureOut">
              <a:rPr lang="en-US" altLang="en-US"/>
              <a:pPr/>
              <a:t>4/25/2018</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8B473679-F5D5-4656-93B8-5EB191371A6C}" type="slidenum">
              <a:rPr lang="en-US" altLang="en-US"/>
              <a:pPr/>
              <a:t>‹#›</a:t>
            </a:fld>
            <a:endParaRPr lang="en-US" altLang="en-US"/>
          </a:p>
        </p:txBody>
      </p:sp>
    </p:spTree>
    <p:extLst>
      <p:ext uri="{BB962C8B-B14F-4D97-AF65-F5344CB8AC3E}">
        <p14:creationId xmlns:p14="http://schemas.microsoft.com/office/powerpoint/2010/main" val="92473815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76EB5D2-7E04-4A02-A946-E8BA4852C3B8}" type="datetimeFigureOut">
              <a:rPr lang="en-US" altLang="en-US"/>
              <a:pPr/>
              <a:t>4/25/2018</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6EAF0B32-9728-4CA9-9EF2-E83D037758F9}" type="slidenum">
              <a:rPr lang="en-US" altLang="en-US"/>
              <a:pPr/>
              <a:t>‹#›</a:t>
            </a:fld>
            <a:endParaRPr lang="en-US" altLang="en-US"/>
          </a:p>
        </p:txBody>
      </p:sp>
    </p:spTree>
    <p:extLst>
      <p:ext uri="{BB962C8B-B14F-4D97-AF65-F5344CB8AC3E}">
        <p14:creationId xmlns:p14="http://schemas.microsoft.com/office/powerpoint/2010/main" val="2492154362"/>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E23BAD6-994E-4889-A68D-E634F0AB3FD7}" type="datetimeFigureOut">
              <a:rPr lang="en-US" altLang="en-US"/>
              <a:pPr/>
              <a:t>4/25/2018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B73D608-27B4-418A-8A2A-C7CF7B6DA1EB}" type="slidenum">
              <a:rPr lang="en-US" altLang="en-US"/>
              <a:pPr/>
              <a:t>‹#›</a:t>
            </a:fld>
            <a:endParaRPr lang="en-US" altLang="en-US"/>
          </a:p>
        </p:txBody>
      </p:sp>
    </p:spTree>
    <p:extLst>
      <p:ext uri="{BB962C8B-B14F-4D97-AF65-F5344CB8AC3E}">
        <p14:creationId xmlns:p14="http://schemas.microsoft.com/office/powerpoint/2010/main" val="338284133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98B52D4-42E0-4637-BA4D-9526A9691C15}" type="datetimeFigureOut">
              <a:rPr lang="en-US" altLang="en-US"/>
              <a:pPr/>
              <a:t>4/25/2018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BDF6F2A-3EC9-402A-9F2D-A2FE8EE3971D}" type="slidenum">
              <a:rPr lang="en-US" altLang="en-US"/>
              <a:pPr/>
              <a:t>‹#›</a:t>
            </a:fld>
            <a:endParaRPr lang="en-US" altLang="en-US"/>
          </a:p>
        </p:txBody>
      </p:sp>
    </p:spTree>
    <p:extLst>
      <p:ext uri="{BB962C8B-B14F-4D97-AF65-F5344CB8AC3E}">
        <p14:creationId xmlns:p14="http://schemas.microsoft.com/office/powerpoint/2010/main" val="943810142"/>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16657E22-7E5E-471A-A38A-B902C8D7A826}" type="datetimeFigureOut">
              <a:rPr lang="en-US" altLang="en-US"/>
              <a:pPr/>
              <a:t>4/25/2018</a:t>
            </a:fld>
            <a:endParaRPr lang="en-US" alt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E00ECA2B-8064-4DF9-B31F-EBFB69F1D0A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file:///I:\TIC%20TAC%20TEO\TTT.exe" TargetMode="External"/><Relationship Id="rId2" Type="http://schemas.openxmlformats.org/officeDocument/2006/relationships/image" Target="../media/image16.jpe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G:\Calculator.exe" TargetMode="External"/><Relationship Id="rId2" Type="http://schemas.openxmlformats.org/officeDocument/2006/relationships/image" Target="../media/image21.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gif"/><Relationship Id="rId5" Type="http://schemas.microsoft.com/office/2007/relationships/hdphoto" Target="../media/hdphoto7.wdp"/><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 descr="Brid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extBox 4"/>
          <p:cNvSpPr txBox="1">
            <a:spLocks noChangeArrowheads="1"/>
          </p:cNvSpPr>
          <p:nvPr/>
        </p:nvSpPr>
        <p:spPr bwMode="auto">
          <a:xfrm>
            <a:off x="4572000" y="2041525"/>
            <a:ext cx="3373438"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700" dirty="0">
                <a:solidFill>
                  <a:schemeClr val="bg1"/>
                </a:solidFill>
                <a:latin typeface="Open Sans Light" panose="020B0306030504020204" pitchFamily="34" charset="0"/>
                <a:cs typeface="Open Sans Light" panose="020B0306030504020204" pitchFamily="34" charset="0"/>
              </a:rPr>
              <a:t>Suraj Mandal &amp; Arnab Banerjee</a:t>
            </a:r>
          </a:p>
          <a:p>
            <a:pPr eaLnBrk="1" hangingPunct="1"/>
            <a:r>
              <a:rPr lang="en-US" altLang="en-US" sz="1150" dirty="0">
                <a:solidFill>
                  <a:schemeClr val="bg1"/>
                </a:solidFill>
                <a:latin typeface="Open Sans Light" panose="020B0306030504020204" pitchFamily="34" charset="0"/>
                <a:cs typeface="Open Sans Light" panose="020B0306030504020204" pitchFamily="34" charset="0"/>
              </a:rPr>
              <a:t>BCA 1</a:t>
            </a:r>
            <a:r>
              <a:rPr lang="en-US" altLang="en-US" sz="1150" baseline="30000" dirty="0">
                <a:solidFill>
                  <a:schemeClr val="bg1"/>
                </a:solidFill>
                <a:latin typeface="Open Sans Light" panose="020B0306030504020204" pitchFamily="34" charset="0"/>
                <a:cs typeface="Open Sans Light" panose="020B0306030504020204" pitchFamily="34" charset="0"/>
              </a:rPr>
              <a:t>ST</a:t>
            </a:r>
            <a:r>
              <a:rPr lang="en-US" altLang="en-US" sz="1150" dirty="0">
                <a:solidFill>
                  <a:schemeClr val="bg1"/>
                </a:solidFill>
                <a:latin typeface="Open Sans Light" panose="020B0306030504020204" pitchFamily="34" charset="0"/>
                <a:cs typeface="Open Sans Light" panose="020B0306030504020204" pitchFamily="34" charset="0"/>
              </a:rPr>
              <a:t> YEAR</a:t>
            </a:r>
          </a:p>
        </p:txBody>
      </p:sp>
      <p:sp>
        <p:nvSpPr>
          <p:cNvPr id="13315" name="TextBox 5"/>
          <p:cNvSpPr txBox="1">
            <a:spLocks noChangeArrowheads="1"/>
          </p:cNvSpPr>
          <p:nvPr/>
        </p:nvSpPr>
        <p:spPr bwMode="auto">
          <a:xfrm>
            <a:off x="4572000" y="669925"/>
            <a:ext cx="43370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3600" dirty="0">
                <a:solidFill>
                  <a:schemeClr val="bg1"/>
                </a:solidFill>
                <a:latin typeface="Playfair Display Black" panose="00000A00000000000000" pitchFamily="2" charset="0"/>
              </a:rPr>
              <a:t>Visual Basic</a:t>
            </a:r>
          </a:p>
          <a:p>
            <a:pPr eaLnBrk="1" hangingPunct="1"/>
            <a:r>
              <a:rPr lang="en-US" altLang="en-US" sz="3600" dirty="0">
                <a:solidFill>
                  <a:schemeClr val="bg1"/>
                </a:solidFill>
                <a:latin typeface="Playfair Display Black" panose="00000A00000000000000" pitchFamily="2" charset="0"/>
              </a:rPr>
              <a:t>Semester Project</a:t>
            </a:r>
          </a:p>
        </p:txBody>
      </p:sp>
      <p:cxnSp>
        <p:nvCxnSpPr>
          <p:cNvPr id="8" name="Straight Connector 7"/>
          <p:cNvCxnSpPr/>
          <p:nvPr/>
        </p:nvCxnSpPr>
        <p:spPr>
          <a:xfrm>
            <a:off x="4513263" y="1936750"/>
            <a:ext cx="5302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allpaperscraft.com/image/background_dark_blurred_87441_1920x1080.jpg">
            <a:extLst>
              <a:ext uri="{FF2B5EF4-FFF2-40B4-BE49-F238E27FC236}">
                <a16:creationId xmlns:a16="http://schemas.microsoft.com/office/drawing/2014/main" id="{060F2CCD-7D1C-472B-8BA9-4080BFB787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213" b="27565"/>
          <a:stretch/>
        </p:blipFill>
        <p:spPr bwMode="auto">
          <a:xfrm>
            <a:off x="1"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a:extLst>
              <a:ext uri="{FF2B5EF4-FFF2-40B4-BE49-F238E27FC236}">
                <a16:creationId xmlns:a16="http://schemas.microsoft.com/office/drawing/2014/main" id="{E6EF061F-1C0D-4ED2-9E35-8EBF5AF7ED01}"/>
              </a:ext>
            </a:extLst>
          </p:cNvPr>
          <p:cNvSpPr txBox="1">
            <a:spLocks noChangeArrowheads="1"/>
          </p:cNvSpPr>
          <p:nvPr/>
        </p:nvSpPr>
        <p:spPr bwMode="auto">
          <a:xfrm>
            <a:off x="507999" y="519332"/>
            <a:ext cx="676828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3400" dirty="0">
                <a:solidFill>
                  <a:schemeClr val="bg1"/>
                </a:solidFill>
                <a:effectLst>
                  <a:outerShdw blurRad="38100" dist="38100" dir="2700000" algn="tl">
                    <a:srgbClr val="000000">
                      <a:alpha val="43137"/>
                    </a:srgbClr>
                  </a:outerShdw>
                </a:effectLst>
                <a:latin typeface="Playfair Display Black" panose="00000A00000000000000" pitchFamily="2" charset="0"/>
              </a:rPr>
              <a:t>Conditional Operators</a:t>
            </a:r>
          </a:p>
        </p:txBody>
      </p:sp>
      <p:cxnSp>
        <p:nvCxnSpPr>
          <p:cNvPr id="9" name="Straight Connector 8">
            <a:extLst>
              <a:ext uri="{FF2B5EF4-FFF2-40B4-BE49-F238E27FC236}">
                <a16:creationId xmlns:a16="http://schemas.microsoft.com/office/drawing/2014/main" id="{4DFF18D1-0022-4014-BA51-27E26ABB72DC}"/>
              </a:ext>
            </a:extLst>
          </p:cNvPr>
          <p:cNvCxnSpPr>
            <a:cxnSpLocks/>
          </p:cNvCxnSpPr>
          <p:nvPr/>
        </p:nvCxnSpPr>
        <p:spPr>
          <a:xfrm>
            <a:off x="449263" y="1462802"/>
            <a:ext cx="5302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4D719D49-32B5-4945-BE93-1C6109666F41}"/>
              </a:ext>
            </a:extLst>
          </p:cNvPr>
          <p:cNvGraphicFramePr>
            <a:graphicFrameLocks noGrp="1"/>
          </p:cNvGraphicFramePr>
          <p:nvPr>
            <p:extLst>
              <p:ext uri="{D42A27DB-BD31-4B8C-83A1-F6EECF244321}">
                <p14:modId xmlns:p14="http://schemas.microsoft.com/office/powerpoint/2010/main" val="1821037372"/>
              </p:ext>
            </p:extLst>
          </p:nvPr>
        </p:nvGraphicFramePr>
        <p:xfrm>
          <a:off x="688559" y="2970461"/>
          <a:ext cx="6583680" cy="1688592"/>
        </p:xfrm>
        <a:graphic>
          <a:graphicData uri="http://schemas.openxmlformats.org/drawingml/2006/table">
            <a:tbl>
              <a:tblPr firstRow="1" firstCol="1" bandRow="1">
                <a:tableStyleId>{9D7B26C5-4107-4FEC-AEDC-1716B250A1EF}</a:tableStyleId>
              </a:tblPr>
              <a:tblGrid>
                <a:gridCol w="3291840">
                  <a:extLst>
                    <a:ext uri="{9D8B030D-6E8A-4147-A177-3AD203B41FA5}">
                      <a16:colId xmlns:a16="http://schemas.microsoft.com/office/drawing/2014/main" val="1808885393"/>
                    </a:ext>
                  </a:extLst>
                </a:gridCol>
                <a:gridCol w="3291840">
                  <a:extLst>
                    <a:ext uri="{9D8B030D-6E8A-4147-A177-3AD203B41FA5}">
                      <a16:colId xmlns:a16="http://schemas.microsoft.com/office/drawing/2014/main" val="2622142902"/>
                    </a:ext>
                  </a:extLst>
                </a:gridCol>
              </a:tblGrid>
              <a:tr h="0">
                <a:tc gridSpan="2">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Conditional Operators</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661893075"/>
                  </a:ext>
                </a:extLst>
              </a:tr>
              <a:tr h="0">
                <a:tc>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Operator</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Meaning</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6109438"/>
                  </a:ext>
                </a:extLst>
              </a:tr>
              <a:tr h="0">
                <a:tc>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Equal to</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357065308"/>
                  </a:ext>
                </a:extLst>
              </a:tr>
              <a:tr h="0">
                <a:tc>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&gt; </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lnSpc>
                          <a:spcPct val="107000"/>
                        </a:lnSpc>
                        <a:spcAft>
                          <a:spcPts val="0"/>
                        </a:spcAft>
                      </a:pPr>
                      <a:r>
                        <a:rPr lang="en-US" sz="120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More than</a:t>
                      </a:r>
                      <a:endParaRPr lang="en-IN" sz="110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039866784"/>
                  </a:ext>
                </a:extLst>
              </a:tr>
              <a:tr h="0">
                <a:tc>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&lt; </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Less Than</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056353181"/>
                  </a:ext>
                </a:extLst>
              </a:tr>
              <a:tr h="0">
                <a:tc>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&gt; =</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lnSpc>
                          <a:spcPct val="107000"/>
                        </a:lnSpc>
                        <a:spcAft>
                          <a:spcPts val="0"/>
                        </a:spcAft>
                      </a:pPr>
                      <a:r>
                        <a:rPr lang="en-US" sz="12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rPr>
                        <a:t>More than or equal</a:t>
                      </a:r>
                      <a:endParaRPr lang="en-IN" sz="1100" dirty="0">
                        <a:solidFill>
                          <a:schemeClr val="bg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4141372"/>
                  </a:ext>
                </a:extLst>
              </a:tr>
            </a:tbl>
          </a:graphicData>
        </a:graphic>
      </p:graphicFrame>
      <p:sp>
        <p:nvSpPr>
          <p:cNvPr id="4" name="Rectangle 1">
            <a:extLst>
              <a:ext uri="{FF2B5EF4-FFF2-40B4-BE49-F238E27FC236}">
                <a16:creationId xmlns:a16="http://schemas.microsoft.com/office/drawing/2014/main" id="{F9010846-DC4B-4EA9-9F0B-B36E71BD8534}"/>
              </a:ext>
            </a:extLst>
          </p:cNvPr>
          <p:cNvSpPr>
            <a:spLocks noChangeArrowheads="1"/>
          </p:cNvSpPr>
          <p:nvPr/>
        </p:nvSpPr>
        <p:spPr bwMode="auto">
          <a:xfrm>
            <a:off x="626382" y="1656555"/>
            <a:ext cx="689309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To control the VB program flow, we can use various conditional operators. Basically, they resemble mathematical  operators. Conditional operators are very powerful tools, they let the VB program compare data values and then decide what action to take, whether to execute a program or terminate the program and more.</a:t>
            </a:r>
          </a:p>
        </p:txBody>
      </p:sp>
    </p:spTree>
    <p:extLst>
      <p:ext uri="{BB962C8B-B14F-4D97-AF65-F5344CB8AC3E}">
        <p14:creationId xmlns:p14="http://schemas.microsoft.com/office/powerpoint/2010/main" val="354187453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750" fill="hold"/>
                                        <p:tgtEl>
                                          <p:spTgt spid="9"/>
                                        </p:tgtEl>
                                        <p:attrNameLst>
                                          <p:attrName>ppt_x</p:attrName>
                                        </p:attrNameLst>
                                      </p:cBhvr>
                                      <p:tavLst>
                                        <p:tav tm="0">
                                          <p:val>
                                            <p:strVal val="0-#ppt_w/2"/>
                                          </p:val>
                                        </p:tav>
                                        <p:tav tm="100000">
                                          <p:val>
                                            <p:strVal val="#ppt_x"/>
                                          </p:val>
                                        </p:tav>
                                      </p:tavLst>
                                    </p:anim>
                                    <p:anim calcmode="lin" valueType="num">
                                      <p:cBhvr additive="base">
                                        <p:cTn id="11" dur="750" fill="hold"/>
                                        <p:tgtEl>
                                          <p:spTgt spid="9"/>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Office-Building.png">
            <a:extLst>
              <a:ext uri="{FF2B5EF4-FFF2-40B4-BE49-F238E27FC236}">
                <a16:creationId xmlns:a16="http://schemas.microsoft.com/office/drawing/2014/main" id="{36A50936-E227-4CB2-BC99-1C841559A2E4}"/>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a:extLst>
              <a:ext uri="{FF2B5EF4-FFF2-40B4-BE49-F238E27FC236}">
                <a16:creationId xmlns:a16="http://schemas.microsoft.com/office/drawing/2014/main" id="{684565B2-4DF7-4980-ACFE-21814739E8FA}"/>
              </a:ext>
            </a:extLst>
          </p:cNvPr>
          <p:cNvSpPr txBox="1">
            <a:spLocks noChangeArrowheads="1"/>
          </p:cNvSpPr>
          <p:nvPr/>
        </p:nvSpPr>
        <p:spPr bwMode="auto">
          <a:xfrm>
            <a:off x="2926636" y="1706612"/>
            <a:ext cx="329072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4400" dirty="0">
                <a:solidFill>
                  <a:srgbClr val="EE3636"/>
                </a:solidFill>
                <a:latin typeface="Playfair Display Black" panose="00000A00000000000000" pitchFamily="2" charset="0"/>
              </a:rPr>
              <a:t>Tic Tac Toe </a:t>
            </a:r>
          </a:p>
        </p:txBody>
      </p:sp>
      <p:sp>
        <p:nvSpPr>
          <p:cNvPr id="2" name="Rectangle 1">
            <a:extLst>
              <a:ext uri="{FF2B5EF4-FFF2-40B4-BE49-F238E27FC236}">
                <a16:creationId xmlns:a16="http://schemas.microsoft.com/office/drawing/2014/main" id="{DA395E2C-7D06-4850-ABD4-6E42353A62F2}"/>
              </a:ext>
            </a:extLst>
          </p:cNvPr>
          <p:cNvSpPr/>
          <p:nvPr/>
        </p:nvSpPr>
        <p:spPr>
          <a:xfrm>
            <a:off x="3614751" y="2673225"/>
            <a:ext cx="1914498" cy="369332"/>
          </a:xfrm>
          <a:prstGeom prst="rect">
            <a:avLst/>
          </a:prstGeom>
        </p:spPr>
        <p:txBody>
          <a:bodyPr wrap="none">
            <a:spAutoFit/>
          </a:bodyPr>
          <a:lstStyle/>
          <a:p>
            <a:pPr eaLnBrk="1" hangingPunct="1"/>
            <a:r>
              <a:rPr lang="en-US" altLang="en-US" dirty="0">
                <a:solidFill>
                  <a:srgbClr val="F15959"/>
                </a:solidFill>
                <a:latin typeface="Open Sans" panose="020B0606030504020204" pitchFamily="34" charset="0"/>
                <a:ea typeface="Open Sans" panose="020B0606030504020204" pitchFamily="34" charset="0"/>
                <a:cs typeface="Open Sans" panose="020B0606030504020204" pitchFamily="34" charset="0"/>
              </a:rPr>
              <a:t>Example project</a:t>
            </a:r>
          </a:p>
        </p:txBody>
      </p:sp>
      <p:cxnSp>
        <p:nvCxnSpPr>
          <p:cNvPr id="5" name="Straight Connector 4">
            <a:extLst>
              <a:ext uri="{FF2B5EF4-FFF2-40B4-BE49-F238E27FC236}">
                <a16:creationId xmlns:a16="http://schemas.microsoft.com/office/drawing/2014/main" id="{13BB25EE-7E7E-4F0A-A609-79FE906A520B}"/>
              </a:ext>
            </a:extLst>
          </p:cNvPr>
          <p:cNvCxnSpPr>
            <a:cxnSpLocks noChangeShapeType="1"/>
          </p:cNvCxnSpPr>
          <p:nvPr/>
        </p:nvCxnSpPr>
        <p:spPr bwMode="auto">
          <a:xfrm>
            <a:off x="4353128" y="2561186"/>
            <a:ext cx="437743" cy="0"/>
          </a:xfrm>
          <a:prstGeom prst="line">
            <a:avLst/>
          </a:prstGeom>
          <a:noFill/>
          <a:ln w="12700">
            <a:solidFill>
              <a:srgbClr val="C98084"/>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63292734"/>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11005CB-9D7F-48F3-A50E-6195F03C9062}"/>
              </a:ext>
            </a:extLst>
          </p:cNvPr>
          <p:cNvPicPr>
            <a:picLocks noChangeAspect="1"/>
          </p:cNvPicPr>
          <p:nvPr/>
        </p:nvPicPr>
        <p:blipFill>
          <a:blip r:embed="rId3"/>
          <a:stretch>
            <a:fillRect/>
          </a:stretch>
        </p:blipFill>
        <p:spPr>
          <a:xfrm>
            <a:off x="2637635" y="1847505"/>
            <a:ext cx="3911262" cy="2553684"/>
          </a:xfrm>
          <a:prstGeom prst="rect">
            <a:avLst/>
          </a:prstGeom>
          <a:ln>
            <a:noFill/>
          </a:ln>
          <a:effectLst>
            <a:outerShdw blurRad="190500" algn="tl" rotWithShape="0">
              <a:srgbClr val="000000">
                <a:alpha val="70000"/>
              </a:srgbClr>
            </a:outerShdw>
          </a:effectLst>
        </p:spPr>
      </p:pic>
      <p:sp>
        <p:nvSpPr>
          <p:cNvPr id="27" name="Title 26">
            <a:extLst>
              <a:ext uri="{FF2B5EF4-FFF2-40B4-BE49-F238E27FC236}">
                <a16:creationId xmlns:a16="http://schemas.microsoft.com/office/drawing/2014/main" id="{FD16D2AA-8C84-4D93-A458-29EA0791F3BE}"/>
              </a:ext>
            </a:extLst>
          </p:cNvPr>
          <p:cNvSpPr>
            <a:spLocks noGrp="1"/>
          </p:cNvSpPr>
          <p:nvPr>
            <p:ph type="title"/>
          </p:nvPr>
        </p:nvSpPr>
        <p:spPr>
          <a:xfrm>
            <a:off x="3098524" y="325576"/>
            <a:ext cx="2946952" cy="857250"/>
          </a:xfrm>
          <a:noFill/>
        </p:spPr>
        <p:txBody>
          <a:bodyPr/>
          <a:lstStyle/>
          <a:p>
            <a:r>
              <a:rPr lang="en-US" sz="2800" dirty="0">
                <a:solidFill>
                  <a:schemeClr val="bg1"/>
                </a:solidFill>
                <a:latin typeface="Playfair Display Black" panose="00000A00000000000000" pitchFamily="2" charset="0"/>
                <a:ea typeface="Microsoft Sans Serif" panose="020B0604020202020204" pitchFamily="34" charset="0"/>
                <a:cs typeface="Microsoft Sans Serif" panose="020B0604020202020204" pitchFamily="34" charset="0"/>
              </a:rPr>
              <a:t>Design Window</a:t>
            </a:r>
          </a:p>
        </p:txBody>
      </p:sp>
      <p:cxnSp>
        <p:nvCxnSpPr>
          <p:cNvPr id="4" name="Straight Connector 3">
            <a:extLst>
              <a:ext uri="{FF2B5EF4-FFF2-40B4-BE49-F238E27FC236}">
                <a16:creationId xmlns:a16="http://schemas.microsoft.com/office/drawing/2014/main" id="{B1C1A753-16D9-4814-904A-7217EB273687}"/>
              </a:ext>
            </a:extLst>
          </p:cNvPr>
          <p:cNvCxnSpPr>
            <a:cxnSpLocks noChangeShapeType="1"/>
          </p:cNvCxnSpPr>
          <p:nvPr/>
        </p:nvCxnSpPr>
        <p:spPr bwMode="auto">
          <a:xfrm>
            <a:off x="4385026" y="1380975"/>
            <a:ext cx="437743" cy="0"/>
          </a:xfrm>
          <a:prstGeom prst="line">
            <a:avLst/>
          </a:prstGeom>
          <a:noFill/>
          <a:ln w="12700">
            <a:solidFill>
              <a:schemeClr val="bg1">
                <a:lumMod val="75000"/>
              </a:schemeClr>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9430079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B2E"/>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83B283A-3C40-4835-A202-2D9A3E02F763}"/>
              </a:ext>
            </a:extLst>
          </p:cNvPr>
          <p:cNvSpPr>
            <a:spLocks noChangeArrowheads="1"/>
          </p:cNvSpPr>
          <p:nvPr/>
        </p:nvSpPr>
        <p:spPr bwMode="auto">
          <a:xfrm>
            <a:off x="263236" y="13387"/>
            <a:ext cx="8575963" cy="5116725"/>
          </a:xfrm>
          <a:prstGeom prst="rect">
            <a:avLst/>
          </a:prstGeom>
          <a:noFill/>
          <a:ln>
            <a:noFill/>
          </a:ln>
          <a:effectLs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Private Sub win()</a:t>
            </a:r>
          </a:p>
          <a:p>
            <a:pPr lvl="0" defTabSz="914400" eaLnBrk="0" hangingPunct="0"/>
            <a:r>
              <a:rPr lang="en-US" altLang="en-US" sz="800" dirty="0">
                <a:solidFill>
                  <a:srgbClr val="CC7832"/>
                </a:solidFill>
                <a:latin typeface="Courier New" panose="02070309020205020404" pitchFamily="49" charset="0"/>
                <a:cs typeface="Courier New" panose="02070309020205020404" pitchFamily="49" charset="0"/>
              </a:rPr>
              <a:t>If</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lang="en-US" altLang="en-US" sz="800" dirty="0">
                <a:solidFill>
                  <a:srgbClr val="6897BB"/>
                </a:solidFill>
                <a:latin typeface="Courier New" panose="02070309020205020404" pitchFamily="49" charset="0"/>
                <a:cs typeface="Courier New" panose="02070309020205020404" pitchFamily="49" charset="0"/>
              </a:rPr>
              <a:t>0</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lang="en-US" altLang="en-US" sz="800" dirty="0">
                <a:solidFill>
                  <a:srgbClr val="6A8759"/>
                </a:solidFill>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And Command1(</a:t>
            </a:r>
            <a:r>
              <a:rPr lang="en-US" altLang="en-US" sz="800" dirty="0">
                <a:solidFill>
                  <a:srgbClr val="6897BB"/>
                </a:solidFill>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lang="en-US" altLang="en-US" sz="800" dirty="0">
                <a:solidFill>
                  <a:srgbClr val="6A8759"/>
                </a:solidFill>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And Command1(2).Caption = "</a:t>
            </a:r>
            <a:r>
              <a:rPr lang="en-US" altLang="en-US" sz="800" dirty="0">
                <a:solidFill>
                  <a:srgbClr val="6A8759"/>
                </a:solidFill>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Then </a:t>
            </a:r>
            <a:r>
              <a:rPr kumimoji="0" lang="en-US" altLang="en-US" sz="8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MsgBox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lang="en-US" altLang="en-US" sz="800" dirty="0">
                <a:solidFill>
                  <a:srgbClr val="6A8759"/>
                </a:solidFill>
                <a:latin typeface="Courier New" panose="02070309020205020404" pitchFamily="49" charset="0"/>
                <a:cs typeface="Courier New" panose="02070309020205020404" pitchFamily="49" charset="0"/>
              </a:rPr>
              <a:t>"Player X Wins!"</a:t>
            </a:r>
            <a:r>
              <a:rPr lang="en-US" altLang="en-US" sz="800" dirty="0">
                <a:solidFill>
                  <a:srgbClr val="A9B7C6"/>
                </a:solidFill>
                <a:latin typeface="Courier New" panose="02070309020205020404" pitchFamily="49" charset="0"/>
                <a:cs typeface="Courier New" panose="02070309020205020404" pitchFamily="49" charset="0"/>
              </a:rPr>
              <a:t>)</a:t>
            </a:r>
            <a:endPar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Command10_Click</a:t>
            </a:r>
          </a:p>
          <a:p>
            <a:pPr lvl="0" defTabSz="914400" eaLnBrk="0" hangingPunct="0"/>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Label2.Caption = Val(Label2.Caption) + Val(</a:t>
            </a:r>
            <a:r>
              <a:rPr lang="en-US" altLang="en-US" sz="800" dirty="0">
                <a:solidFill>
                  <a:srgbClr val="6897BB"/>
                </a:solidFill>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End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Then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MsgBox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"Player X Wins!"</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Command10_Click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Label2.Caption = Val(Label2.Caption) + Val(</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End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Then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MsgBox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"Player X Wins!"</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Command10_Click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Label2.Caption = Val(Label2.Caption) + Val(</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End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Then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MsgBox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"Player X Wins!"</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Command10_Click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Label2.Caption = Val(Label2.Caption) + Val(</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End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lang="en-US" altLang="en-US" sz="800" dirty="0">
                <a:solidFill>
                  <a:srgbClr val="A9B7C6"/>
                </a:solidFill>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Then</a:t>
            </a:r>
            <a:endPar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MsgBox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"Player X Wins!"</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Command10_Click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Label2.Caption = Val(Label2.Caption) + Val(</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End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Then</a:t>
            </a:r>
            <a:endParaRPr lang="en-US" altLang="en-US" sz="800" dirty="0">
              <a:solidFill>
                <a:srgbClr val="A9B7C6"/>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MsgBox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"Player X Wins!"</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Command10_Click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Label2.Caption = Val(Label2.Caption) + Val(</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End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Then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MsgBox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"Player X Wins!"</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Command10_Click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Label2.Caption = Val(Label2.Caption) + Val(</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End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Command1(</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).Caption =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Then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MsgBox</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"Player X Wins!"</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Command10_Click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Label2.Caption = Val(Label2.Caption) + Val(</a:t>
            </a:r>
            <a:r>
              <a:rPr kumimoji="0" lang="en-US" altLang="en-US" sz="8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End</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a:t>
            </a:r>
            <a:r>
              <a:rPr kumimoji="0" lang="en-US" altLang="en-US" sz="8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00377188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B2E"/>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9AE8660-CFAA-4172-9142-BA3DA777AEBA}"/>
              </a:ext>
            </a:extLst>
          </p:cNvPr>
          <p:cNvSpPr>
            <a:spLocks noChangeArrowheads="1"/>
          </p:cNvSpPr>
          <p:nvPr/>
        </p:nvSpPr>
        <p:spPr bwMode="auto">
          <a:xfrm>
            <a:off x="284018" y="74944"/>
            <a:ext cx="8575964" cy="4993614"/>
          </a:xfrm>
          <a:prstGeom prst="rect">
            <a:avLst/>
          </a:prstGeom>
          <a:noFill/>
          <a:ln>
            <a:noFill/>
          </a:ln>
          <a:effectLs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2</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"Player O Wins!"</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Command10_Click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Label4.Caption = Val(Label4.Caption) + Val(</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3</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4</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5</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"Player O Wins!"</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Command10_Click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Label4.Caption = Val(Label4.Caption) + Val(</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6</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7</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8</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"Player O Wins!"</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Command10_Click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Label4.Caption = Val(Label4.Caption) + Val(</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3</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6</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"Player O Wins!"</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Command10_Click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Label4.Caption = Val(Label4.Caption) + Val(</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4</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7</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"Player O Wins!"</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Command10_Click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Label4.Caption = Val(Label4.Caption) + Val(</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2</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5</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8</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"Player O Wins!"</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Command10_Click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Label4.Caption = Val(Label4.Caption) + Val(</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4</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8</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"Player O Wins!"</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Command10_Click Label4.Caption = Val(Label4.Caption) + Val(</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2</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6</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"O"</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"Player O Wins!"</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Command10_Click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Label4.Caption = Val(Label4.Caption) + Val(</a:t>
            </a:r>
            <a:r>
              <a:rPr kumimoji="0" lang="en-US" altLang="en-US" sz="8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a:t>
            </a:r>
            <a:r>
              <a:rPr kumimoji="0" lang="en-US" altLang="en-US" sz="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82195506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hlinkClick r:id="rId3" action="ppaction://hlinkfile"/>
            <a:extLst>
              <a:ext uri="{FF2B5EF4-FFF2-40B4-BE49-F238E27FC236}">
                <a16:creationId xmlns:a16="http://schemas.microsoft.com/office/drawing/2014/main" id="{FF0FB863-59EF-4416-80E1-ED4D265D928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4468" t="4732" r="5182" b="8637"/>
          <a:stretch/>
        </p:blipFill>
        <p:spPr>
          <a:xfrm>
            <a:off x="2480858" y="1873162"/>
            <a:ext cx="4182281" cy="258210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320519C-30C3-4E6F-B034-01C487738F0F}"/>
              </a:ext>
            </a:extLst>
          </p:cNvPr>
          <p:cNvSpPr txBox="1"/>
          <p:nvPr/>
        </p:nvSpPr>
        <p:spPr>
          <a:xfrm>
            <a:off x="2967078" y="502849"/>
            <a:ext cx="3209843"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latin typeface="Playfair Display Black" panose="00000A00000000000000" pitchFamily="2" charset="0"/>
                <a:ea typeface="Open Sans" panose="020B0606030504020204" pitchFamily="34" charset="0"/>
                <a:cs typeface="Open Sans" panose="020B0606030504020204" pitchFamily="34" charset="0"/>
              </a:rPr>
              <a:t>Output window</a:t>
            </a:r>
          </a:p>
        </p:txBody>
      </p:sp>
      <p:cxnSp>
        <p:nvCxnSpPr>
          <p:cNvPr id="4" name="Straight Connector 3">
            <a:extLst>
              <a:ext uri="{FF2B5EF4-FFF2-40B4-BE49-F238E27FC236}">
                <a16:creationId xmlns:a16="http://schemas.microsoft.com/office/drawing/2014/main" id="{059F00AB-585B-49C5-AA93-ABD8217034CB}"/>
              </a:ext>
            </a:extLst>
          </p:cNvPr>
          <p:cNvCxnSpPr>
            <a:cxnSpLocks noChangeShapeType="1"/>
          </p:cNvCxnSpPr>
          <p:nvPr/>
        </p:nvCxnSpPr>
        <p:spPr bwMode="auto">
          <a:xfrm>
            <a:off x="4353128" y="1428188"/>
            <a:ext cx="437743" cy="0"/>
          </a:xfrm>
          <a:prstGeom prst="line">
            <a:avLst/>
          </a:prstGeom>
          <a:noFill/>
          <a:ln w="12700">
            <a:solidFill>
              <a:schemeClr val="bg1">
                <a:lumMod val="95000"/>
              </a:schemeClr>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1196993"/>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89D96"/>
        </a:solidFill>
        <a:effectLst/>
      </p:bgPr>
    </p:bg>
    <p:spTree>
      <p:nvGrpSpPr>
        <p:cNvPr id="1" name=""/>
        <p:cNvGrpSpPr/>
        <p:nvPr/>
      </p:nvGrpSpPr>
      <p:grpSpPr>
        <a:xfrm>
          <a:off x="0" y="0"/>
          <a:ext cx="0" cy="0"/>
          <a:chOff x="0" y="0"/>
          <a:chExt cx="0" cy="0"/>
        </a:xfrm>
      </p:grpSpPr>
      <p:pic>
        <p:nvPicPr>
          <p:cNvPr id="1026" name="Picture 2" descr="Image result for math simple wallpaper">
            <a:extLst>
              <a:ext uri="{FF2B5EF4-FFF2-40B4-BE49-F238E27FC236}">
                <a16:creationId xmlns:a16="http://schemas.microsoft.com/office/drawing/2014/main" id="{3FA3A1A4-A571-4C09-877B-B4943769E7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534" r="64574" b="-660"/>
          <a:stretch/>
        </p:blipFill>
        <p:spPr bwMode="auto">
          <a:xfrm>
            <a:off x="14646" y="2925279"/>
            <a:ext cx="3239311" cy="22182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E59D9F-D9DF-4CE0-BBAB-2CA0AA32FCAA}"/>
              </a:ext>
            </a:extLst>
          </p:cNvPr>
          <p:cNvSpPr txBox="1"/>
          <p:nvPr/>
        </p:nvSpPr>
        <p:spPr>
          <a:xfrm>
            <a:off x="2587557" y="1852679"/>
            <a:ext cx="3968885" cy="954107"/>
          </a:xfrm>
          <a:prstGeom prst="rect">
            <a:avLst/>
          </a:prstGeom>
          <a:noFill/>
        </p:spPr>
        <p:txBody>
          <a:bodyPr wrap="square" rtlCol="0">
            <a:spAutoFit/>
          </a:bodyPr>
          <a:lstStyle/>
          <a:p>
            <a:pPr algn="ctr"/>
            <a:r>
              <a:rPr lang="en-US" sz="4000" dirty="0">
                <a:solidFill>
                  <a:srgbClr val="E2DCCE"/>
                </a:solidFill>
                <a:latin typeface="Playfair Display Black" panose="00000A00000000000000" pitchFamily="2" charset="0"/>
              </a:rPr>
              <a:t>Calculator</a:t>
            </a:r>
          </a:p>
          <a:p>
            <a:pPr algn="ctr"/>
            <a:r>
              <a:rPr lang="en-US" sz="1600" dirty="0">
                <a:solidFill>
                  <a:srgbClr val="E2DCCE"/>
                </a:solidFill>
                <a:latin typeface="Open Sans Light" panose="020B0306030504020204" pitchFamily="34" charset="0"/>
                <a:ea typeface="Open Sans Light" panose="020B0306030504020204" pitchFamily="34" charset="0"/>
                <a:cs typeface="Open Sans Light" panose="020B0306030504020204" pitchFamily="34" charset="0"/>
              </a:rPr>
              <a:t>Example program #2</a:t>
            </a:r>
            <a:endParaRPr lang="en-IN" sz="1600" dirty="0">
              <a:solidFill>
                <a:srgbClr val="E2DCC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64795650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7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D16D2AA-8C84-4D93-A458-29EA0791F3BE}"/>
              </a:ext>
            </a:extLst>
          </p:cNvPr>
          <p:cNvSpPr>
            <a:spLocks noGrp="1"/>
          </p:cNvSpPr>
          <p:nvPr>
            <p:ph type="title"/>
          </p:nvPr>
        </p:nvSpPr>
        <p:spPr>
          <a:xfrm>
            <a:off x="3379961" y="222727"/>
            <a:ext cx="2135622" cy="691335"/>
          </a:xfrm>
          <a:noFill/>
        </p:spPr>
        <p:txBody>
          <a:bodyPr/>
          <a:lstStyle/>
          <a:p>
            <a:r>
              <a:rPr lang="en-US" sz="2800" dirty="0">
                <a:solidFill>
                  <a:srgbClr val="00213A"/>
                </a:solidFill>
                <a:latin typeface="Playfair Display Black" panose="00000A00000000000000" pitchFamily="2" charset="0"/>
                <a:ea typeface="Open Sans Extrabold" panose="020B0906030804020204" pitchFamily="34" charset="0"/>
                <a:cs typeface="Open Sans Extrabold" panose="020B0906030804020204" pitchFamily="34" charset="0"/>
              </a:rPr>
              <a:t>Calculator</a:t>
            </a:r>
          </a:p>
        </p:txBody>
      </p:sp>
      <p:pic>
        <p:nvPicPr>
          <p:cNvPr id="5" name="Picture 4">
            <a:extLst>
              <a:ext uri="{FF2B5EF4-FFF2-40B4-BE49-F238E27FC236}">
                <a16:creationId xmlns:a16="http://schemas.microsoft.com/office/drawing/2014/main" id="{69E47C69-A3A2-4209-AA94-CB54B27BA6D3}"/>
              </a:ext>
            </a:extLst>
          </p:cNvPr>
          <p:cNvPicPr>
            <a:picLocks noChangeAspect="1"/>
          </p:cNvPicPr>
          <p:nvPr/>
        </p:nvPicPr>
        <p:blipFill rotWithShape="1">
          <a:blip r:embed="rId3"/>
          <a:srcRect l="1092" t="4611" r="676"/>
          <a:stretch/>
        </p:blipFill>
        <p:spPr>
          <a:xfrm>
            <a:off x="3062287" y="1206230"/>
            <a:ext cx="2724151" cy="3486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043255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B2E"/>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7B4F869D-57DD-4CAB-8336-42C409A63907}"/>
              </a:ext>
            </a:extLst>
          </p:cNvPr>
          <p:cNvSpPr>
            <a:spLocks noChangeArrowheads="1"/>
          </p:cNvSpPr>
          <p:nvPr/>
        </p:nvSpPr>
        <p:spPr bwMode="auto">
          <a:xfrm>
            <a:off x="-2" y="3808578"/>
            <a:ext cx="5160815" cy="1369545"/>
          </a:xfrm>
          <a:prstGeom prst="rect">
            <a:avLst/>
          </a:prstGeom>
          <a:noFill/>
          <a:ln>
            <a:noFill/>
          </a:ln>
          <a:effectLs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a:t>
            </a: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Form_Load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standard.Height</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4090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standard.Width</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3430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dflag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oflag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ind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opnre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a:t>
            </a:r>
            <a:r>
              <a:rPr kumimoji="0" lang="en-US" altLang="en-US" sz="85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p>
        </p:txBody>
      </p:sp>
      <p:sp>
        <p:nvSpPr>
          <p:cNvPr id="3" name="Rectangle 1">
            <a:extLst>
              <a:ext uri="{FF2B5EF4-FFF2-40B4-BE49-F238E27FC236}">
                <a16:creationId xmlns:a16="http://schemas.microsoft.com/office/drawing/2014/main" id="{9D0B955D-8205-4E41-B658-CDA19A7BB63C}"/>
              </a:ext>
            </a:extLst>
          </p:cNvPr>
          <p:cNvSpPr>
            <a:spLocks noChangeArrowheads="1"/>
          </p:cNvSpPr>
          <p:nvPr/>
        </p:nvSpPr>
        <p:spPr bwMode="auto">
          <a:xfrm>
            <a:off x="5230090" y="0"/>
            <a:ext cx="3913909" cy="1107935"/>
          </a:xfrm>
          <a:prstGeom prst="rect">
            <a:avLst/>
          </a:prstGeom>
          <a:noFill/>
          <a:ln>
            <a:noFill/>
          </a:ln>
          <a:effectLst/>
          <a:extLst/>
        </p:spPr>
        <p:txBody>
          <a:bodyPr vert="horz" wrap="square" lIns="95220" tIns="95220" rIns="95220" bIns="95220" numCol="1" anchor="ctr" anchorCtr="0" compatLnSpc="1">
            <a:prstTxWarp prst="textNoShape">
              <a:avLst/>
            </a:prstTxWarp>
            <a:spAutoFit/>
          </a:bodyPr>
          <a:lstStyle/>
          <a:p>
            <a:pPr lvl="0" defTabSz="914400" eaLnBrk="0" hangingPunct="0"/>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Dim </a:t>
            </a: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i</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x, y, </a:t>
            </a:r>
            <a:r>
              <a:rPr lang="en-US" altLang="en-US" sz="850" dirty="0">
                <a:solidFill>
                  <a:srgbClr val="A9B7C6"/>
                </a:solidFill>
                <a:latin typeface="Consolas" panose="020B0609020204030204" pitchFamily="49" charset="0"/>
                <a:cs typeface="Consolas" panose="020B0609020204030204" pitchFamily="49" charset="0"/>
              </a:rPr>
              <a:t>dflag, </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opnre, oflag, ind, j, w, As Integer </a:t>
            </a:r>
          </a:p>
          <a:p>
            <a:pPr lvl="0" defTabSz="914400" eaLnBrk="0" hangingPunct="0"/>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Dim </a:t>
            </a: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As Double </a:t>
            </a:r>
          </a:p>
          <a:p>
            <a:pPr lvl="0" defTabSz="914400" eaLnBrk="0" hangingPunct="0"/>
            <a:endPar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endParaRPr>
          </a:p>
          <a:p>
            <a:pPr lvl="0" defTabSz="914400" eaLnBrk="0" hangingPunct="0"/>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a:t>
            </a: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About_Click</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lvl="0" defTabSz="914400" eaLnBrk="0" hangingPunct="0"/>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("This application was build for demonstration purposes only Designed and Developed by Arnab Banerjee") </a:t>
            </a:r>
          </a:p>
          <a:p>
            <a:pPr lvl="0" defTabSz="914400" eaLnBrk="0" hangingPunct="0"/>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a:t>
            </a:r>
            <a:r>
              <a:rPr kumimoji="0" lang="en-US" altLang="en-US" sz="85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p>
        </p:txBody>
      </p:sp>
      <p:sp>
        <p:nvSpPr>
          <p:cNvPr id="4" name="Rectangle 2">
            <a:extLst>
              <a:ext uri="{FF2B5EF4-FFF2-40B4-BE49-F238E27FC236}">
                <a16:creationId xmlns:a16="http://schemas.microsoft.com/office/drawing/2014/main" id="{C34C2EEB-7698-4EE1-9B14-E949FE3BACD1}"/>
              </a:ext>
            </a:extLst>
          </p:cNvPr>
          <p:cNvSpPr>
            <a:spLocks noChangeArrowheads="1"/>
          </p:cNvSpPr>
          <p:nvPr/>
        </p:nvSpPr>
        <p:spPr bwMode="auto">
          <a:xfrm>
            <a:off x="5247411" y="975469"/>
            <a:ext cx="3913909" cy="2415985"/>
          </a:xfrm>
          <a:prstGeom prst="rect">
            <a:avLst/>
          </a:prstGeom>
          <a:noFill/>
          <a:ln>
            <a:noFill/>
          </a:ln>
          <a:effectLs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Command2_Click(</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Index</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As</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Integer)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3.141592654</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Command3_Click()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85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 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50" dirty="0">
              <a:solidFill>
                <a:srgbClr val="A9B7C6"/>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Command4_Click()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dflag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oflag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ind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opnre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85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 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a:t>
            </a:r>
            <a:r>
              <a:rPr kumimoji="0" lang="en-US" altLang="en-US" sz="85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5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5" name="Rectangle 3">
            <a:extLst>
              <a:ext uri="{FF2B5EF4-FFF2-40B4-BE49-F238E27FC236}">
                <a16:creationId xmlns:a16="http://schemas.microsoft.com/office/drawing/2014/main" id="{7AA0473E-BF0C-460A-8C10-062E2FCD266D}"/>
              </a:ext>
            </a:extLst>
          </p:cNvPr>
          <p:cNvSpPr>
            <a:spLocks noChangeArrowheads="1"/>
          </p:cNvSpPr>
          <p:nvPr/>
        </p:nvSpPr>
        <p:spPr bwMode="auto">
          <a:xfrm>
            <a:off x="0" y="371209"/>
            <a:ext cx="5230091" cy="3593231"/>
          </a:xfrm>
          <a:prstGeom prst="rect">
            <a:avLst/>
          </a:prstGeom>
          <a:noFill/>
          <a:ln>
            <a:noFill/>
          </a:ln>
          <a:effectLs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Command1_Click(</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Index</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As</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Integer)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ind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4</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85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ind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opnre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oflag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85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oflag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Command1(</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Index</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&lt;&gt; </a:t>
            </a:r>
            <a:r>
              <a:rPr kumimoji="0" lang="en-US" altLang="en-US" sz="85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Text1.Text &lt;&gt; </a:t>
            </a:r>
            <a:r>
              <a:rPr kumimoji="0" lang="en-US" altLang="en-US" sz="85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 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Text1.Text &amp; Command1(</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Index</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Else</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Text1.Text = </a:t>
            </a:r>
            <a:r>
              <a:rPr kumimoji="0" lang="en-US" altLang="en-US" sz="85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&amp; Command1(</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Index</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).Caption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Else</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dflag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Text1.Text &amp; </a:t>
            </a:r>
            <a:r>
              <a:rPr kumimoji="0" lang="en-US" altLang="en-US" sz="85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dflag = </a:t>
            </a:r>
            <a:r>
              <a:rPr kumimoji="0" lang="en-US" altLang="en-US" sz="85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Else</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"ILLEGAL SAIRAM"</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a:t>
            </a:r>
            <a:r>
              <a:rPr kumimoji="0" lang="en-US" altLang="en-US" sz="85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p>
        </p:txBody>
      </p:sp>
      <p:sp>
        <p:nvSpPr>
          <p:cNvPr id="7" name="Rectangle 5">
            <a:extLst>
              <a:ext uri="{FF2B5EF4-FFF2-40B4-BE49-F238E27FC236}">
                <a16:creationId xmlns:a16="http://schemas.microsoft.com/office/drawing/2014/main" id="{0D81EA9A-114F-4758-9678-6F242F851711}"/>
              </a:ext>
            </a:extLst>
          </p:cNvPr>
          <p:cNvSpPr>
            <a:spLocks noChangeArrowheads="1"/>
          </p:cNvSpPr>
          <p:nvPr/>
        </p:nvSpPr>
        <p:spPr bwMode="auto">
          <a:xfrm>
            <a:off x="5230090" y="3173630"/>
            <a:ext cx="3983182" cy="846325"/>
          </a:xfrm>
          <a:prstGeom prst="rect">
            <a:avLst/>
          </a:prstGeom>
          <a:noFill/>
          <a:ln>
            <a:noFill/>
          </a:ln>
          <a:effectLs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Command8_Click()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If Len(Text1.Text) &gt; 0 Then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Right$(Text1.Text, Len(Text1)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a:t>
            </a:r>
            <a:r>
              <a:rPr kumimoji="0" lang="en-US" altLang="en-US" sz="85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p>
        </p:txBody>
      </p:sp>
      <p:sp>
        <p:nvSpPr>
          <p:cNvPr id="8" name="Rectangle 6">
            <a:extLst>
              <a:ext uri="{FF2B5EF4-FFF2-40B4-BE49-F238E27FC236}">
                <a16:creationId xmlns:a16="http://schemas.microsoft.com/office/drawing/2014/main" id="{85C2C6E7-5BA3-458E-990D-2094E5320AA1}"/>
              </a:ext>
            </a:extLst>
          </p:cNvPr>
          <p:cNvSpPr>
            <a:spLocks noChangeArrowheads="1"/>
          </p:cNvSpPr>
          <p:nvPr/>
        </p:nvSpPr>
        <p:spPr bwMode="auto">
          <a:xfrm>
            <a:off x="5230096" y="3990354"/>
            <a:ext cx="3983183" cy="1107935"/>
          </a:xfrm>
          <a:prstGeom prst="rect">
            <a:avLst/>
          </a:prstGeom>
          <a:noFill/>
          <a:ln>
            <a:noFill/>
          </a:ln>
          <a:effectLs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Function facts(</a:t>
            </a:r>
            <a:r>
              <a:rPr kumimoji="0" lang="en-US" altLang="en-US" sz="85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i</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f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For j = 1 To 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f = f * j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facts = 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Next j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85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85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Function</a:t>
            </a:r>
            <a:r>
              <a:rPr kumimoji="0" lang="en-US" altLang="en-US" sz="85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p>
        </p:txBody>
      </p:sp>
      <p:sp>
        <p:nvSpPr>
          <p:cNvPr id="10" name="TextBox 9">
            <a:extLst>
              <a:ext uri="{FF2B5EF4-FFF2-40B4-BE49-F238E27FC236}">
                <a16:creationId xmlns:a16="http://schemas.microsoft.com/office/drawing/2014/main" id="{753544D6-A281-4640-B68F-44DB55BC35E5}"/>
              </a:ext>
            </a:extLst>
          </p:cNvPr>
          <p:cNvSpPr txBox="1"/>
          <p:nvPr/>
        </p:nvSpPr>
        <p:spPr>
          <a:xfrm>
            <a:off x="999252" y="41739"/>
            <a:ext cx="2826333" cy="369332"/>
          </a:xfrm>
          <a:prstGeom prst="rect">
            <a:avLst/>
          </a:prstGeom>
          <a:noFill/>
        </p:spPr>
        <p:txBody>
          <a:bodyPr wrap="square" rtlCol="0">
            <a:spAutoFit/>
          </a:bodyPr>
          <a:lstStyle/>
          <a:p>
            <a:r>
              <a:rPr lang="en-US" dirty="0">
                <a:solidFill>
                  <a:srgbClr val="83AE9B"/>
                </a:solidFill>
                <a:latin typeface="Consolas" panose="020B0609020204030204" pitchFamily="49" charset="0"/>
                <a:cs typeface="Consolas" panose="020B0609020204030204" pitchFamily="49" charset="0"/>
              </a:rPr>
              <a:t>Codes for The Program</a:t>
            </a:r>
          </a:p>
        </p:txBody>
      </p:sp>
      <p:cxnSp>
        <p:nvCxnSpPr>
          <p:cNvPr id="6" name="Straight Connector 5">
            <a:extLst>
              <a:ext uri="{FF2B5EF4-FFF2-40B4-BE49-F238E27FC236}">
                <a16:creationId xmlns:a16="http://schemas.microsoft.com/office/drawing/2014/main" id="{CE64BA82-1642-442D-9B7A-03D5EC1E2AF3}"/>
              </a:ext>
            </a:extLst>
          </p:cNvPr>
          <p:cNvCxnSpPr/>
          <p:nvPr/>
        </p:nvCxnSpPr>
        <p:spPr>
          <a:xfrm>
            <a:off x="5131629" y="0"/>
            <a:ext cx="0" cy="5143500"/>
          </a:xfrm>
          <a:prstGeom prst="line">
            <a:avLst/>
          </a:prstGeom>
          <a:ln>
            <a:solidFill>
              <a:schemeClr val="bg1">
                <a:lumMod val="65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8700764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p:bldP spid="5"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B2E"/>
        </a:solidFill>
        <a:effectLst/>
      </p:bgPr>
    </p:bg>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14910EE1-AF48-4C5B-9843-938DC659159D}"/>
              </a:ext>
            </a:extLst>
          </p:cNvPr>
          <p:cNvSpPr>
            <a:spLocks noChangeArrowheads="1"/>
          </p:cNvSpPr>
          <p:nvPr/>
        </p:nvSpPr>
        <p:spPr bwMode="auto">
          <a:xfrm>
            <a:off x="194553" y="148624"/>
            <a:ext cx="3913911" cy="3870230"/>
          </a:xfrm>
          <a:prstGeom prst="rect">
            <a:avLst/>
          </a:prstGeom>
          <a:solidFill>
            <a:srgbClr val="282B2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Command5_Click(Index As Integer)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If opnre = 0 Or Index = 4 Then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If ind = 0 Then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Val(Text1.Text)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ElseIf</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ind = 3 Then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Val(Text1.Text)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ElseIf</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ind = 1 Then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If Val(Text1.Text) = 0 Then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("SORRY DIVIDE ZERO")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Exit Sub Else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Val(Text1.Text)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ElseIf</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ind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2</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Val(Text1.Text)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1100" b="0" i="0" u="none" strike="noStrike" cap="none" normalizeH="0" baseline="0" dirty="0" err="1">
                <a:ln>
                  <a:noFill/>
                </a:ln>
                <a:solidFill>
                  <a:srgbClr val="CC7832"/>
                </a:solidFill>
                <a:effectLst/>
                <a:latin typeface="Consolas" panose="020B0609020204030204" pitchFamily="49" charset="0"/>
                <a:cs typeface="Consolas" panose="020B0609020204030204" pitchFamily="49" charset="0"/>
              </a:rPr>
              <a:t>Str</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prev</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oflag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opnre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ind =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Index</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dflag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a:t>
            </a:r>
            <a:r>
              <a:rPr kumimoji="0" lang="en-US" altLang="en-US" sz="11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endParaRPr lang="en-US" altLang="en-US" sz="800" dirty="0">
              <a:latin typeface="Arial" panose="020B0604020202020204" pitchFamily="34" charset="0"/>
            </a:endParaRPr>
          </a:p>
        </p:txBody>
      </p:sp>
      <p:sp>
        <p:nvSpPr>
          <p:cNvPr id="5" name="Rectangle 2">
            <a:extLst>
              <a:ext uri="{FF2B5EF4-FFF2-40B4-BE49-F238E27FC236}">
                <a16:creationId xmlns:a16="http://schemas.microsoft.com/office/drawing/2014/main" id="{447E81CF-A3BF-413B-8608-84E830C94D17}"/>
              </a:ext>
            </a:extLst>
          </p:cNvPr>
          <p:cNvSpPr>
            <a:spLocks noChangeArrowheads="1"/>
          </p:cNvSpPr>
          <p:nvPr/>
        </p:nvSpPr>
        <p:spPr bwMode="auto">
          <a:xfrm>
            <a:off x="194553" y="4188703"/>
            <a:ext cx="5230089" cy="700131"/>
          </a:xfrm>
          <a:prstGeom prst="rect">
            <a:avLst/>
          </a:prstGeom>
          <a:solidFill>
            <a:srgbClr val="282B2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Command6_Click()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Str</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(Val(Text1.Text)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a:t>
            </a:r>
            <a:r>
              <a:rPr kumimoji="0" lang="en-US" altLang="en-US" sz="11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p>
        </p:txBody>
      </p:sp>
      <p:sp>
        <p:nvSpPr>
          <p:cNvPr id="4" name="Rectangle 1">
            <a:extLst>
              <a:ext uri="{FF2B5EF4-FFF2-40B4-BE49-F238E27FC236}">
                <a16:creationId xmlns:a16="http://schemas.microsoft.com/office/drawing/2014/main" id="{679A521F-8253-4D10-9F2C-64D760D2C4E6}"/>
              </a:ext>
            </a:extLst>
          </p:cNvPr>
          <p:cNvSpPr>
            <a:spLocks noChangeArrowheads="1"/>
          </p:cNvSpPr>
          <p:nvPr/>
        </p:nvSpPr>
        <p:spPr bwMode="auto">
          <a:xfrm>
            <a:off x="4020913" y="190359"/>
            <a:ext cx="5035536" cy="4762782"/>
          </a:xfrm>
          <a:prstGeom prst="rect">
            <a:avLst/>
          </a:prstGeom>
          <a:solidFill>
            <a:srgbClr val="282B2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0" tIns="95220" rIns="9522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Private Sub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Command7_Click(Index As Integer)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Select</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Index</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Math.</a:t>
            </a:r>
            <a:r>
              <a:rPr kumimoji="0" lang="en-US" altLang="en-US" sz="1100" b="0" i="0" u="none" strike="noStrike" cap="none" normalizeH="0" baseline="0" dirty="0" err="1">
                <a:ln>
                  <a:noFill/>
                </a:ln>
                <a:solidFill>
                  <a:srgbClr val="CC7832"/>
                </a:solidFill>
                <a:effectLst/>
                <a:latin typeface="Consolas" panose="020B0609020204030204" pitchFamily="49" charset="0"/>
                <a:cs typeface="Consolas" panose="020B0609020204030204" pitchFamily="49" charset="0"/>
              </a:rPr>
              <a:t>Sin</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(Val(Text1.Text)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3.14159265358979</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180</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9</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Math.</a:t>
            </a:r>
            <a:r>
              <a:rPr kumimoji="0" lang="en-US" altLang="en-US" sz="1100" b="0" i="0" u="none" strike="noStrike" cap="none" normalizeH="0" baseline="0" dirty="0" err="1">
                <a:ln>
                  <a:noFill/>
                </a:ln>
                <a:solidFill>
                  <a:srgbClr val="CC7832"/>
                </a:solidFill>
                <a:effectLst/>
                <a:latin typeface="Consolas" panose="020B0609020204030204" pitchFamily="49" charset="0"/>
                <a:cs typeface="Consolas" panose="020B0609020204030204" pitchFamily="49" charset="0"/>
              </a:rPr>
              <a:t>Cos</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(Val(Text1.Text)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3.14159265358979</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180</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8</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Math.</a:t>
            </a:r>
            <a:r>
              <a:rPr kumimoji="0" lang="en-US" altLang="en-US" sz="1100" b="0" i="0" u="none" strike="noStrike" cap="none" normalizeH="0" baseline="0" dirty="0" err="1">
                <a:ln>
                  <a:noFill/>
                </a:ln>
                <a:solidFill>
                  <a:srgbClr val="CC7832"/>
                </a:solidFill>
                <a:effectLst/>
                <a:latin typeface="Consolas" panose="020B0609020204030204" pitchFamily="49" charset="0"/>
                <a:cs typeface="Consolas" panose="020B0609020204030204" pitchFamily="49" charset="0"/>
              </a:rPr>
              <a:t>Tan</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(Val(Text1.Text)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3.14159265358979</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180</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4</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w = Val(Text1.Text)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facts(w)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2</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Math.Sqr</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(Val(Text1.Text))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5</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Text1.Text * Text1.Text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1</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Text1.Text * Text1.Text * Text1.Text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6</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Text1.Text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Math.</a:t>
            </a:r>
            <a:r>
              <a:rPr kumimoji="0" lang="en-US" altLang="en-US" sz="1100" b="0" i="0" u="none" strike="noStrike" cap="none" normalizeH="0" baseline="0" dirty="0" err="1">
                <a:ln>
                  <a:noFill/>
                </a:ln>
                <a:solidFill>
                  <a:srgbClr val="CC7832"/>
                </a:solidFill>
                <a:effectLst/>
                <a:latin typeface="Consolas" panose="020B0609020204030204" pitchFamily="49" charset="0"/>
                <a:cs typeface="Consolas" panose="020B0609020204030204" pitchFamily="49" charset="0"/>
              </a:rPr>
              <a:t>Exp</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(Val(Text1.Text))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Case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7</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Val(Text1.Text) &gt;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Then</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Text1.Text = ((</a:t>
            </a: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Math.</a:t>
            </a:r>
            <a:r>
              <a:rPr kumimoji="0" lang="en-US" altLang="en-US" sz="1100" b="0" i="0" u="none" strike="noStrike" cap="none" normalizeH="0" baseline="0" dirty="0" err="1">
                <a:ln>
                  <a:noFill/>
                </a:ln>
                <a:solidFill>
                  <a:srgbClr val="CC7832"/>
                </a:solidFill>
                <a:effectLst/>
                <a:latin typeface="Consolas" panose="020B0609020204030204" pitchFamily="49" charset="0"/>
                <a:cs typeface="Consolas" panose="020B0609020204030204" pitchFamily="49" charset="0"/>
              </a:rPr>
              <a:t>Log</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(Val(Text1.Text)) * </a:t>
            </a:r>
            <a:r>
              <a:rPr kumimoji="0" lang="en-US" altLang="en-US" sz="1100" b="0" i="0" u="none" strike="noStrike" cap="none" normalizeH="0" baseline="0" dirty="0">
                <a:ln>
                  <a:noFill/>
                </a:ln>
                <a:solidFill>
                  <a:srgbClr val="6897BB"/>
                </a:solidFill>
                <a:effectLst/>
                <a:latin typeface="Consolas" panose="020B0609020204030204" pitchFamily="49" charset="0"/>
                <a:cs typeface="Consolas" panose="020B0609020204030204" pitchFamily="49" charset="0"/>
              </a:rPr>
              <a:t>0.434294481903252</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Else</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A9B7C6"/>
                </a:solidFill>
                <a:effectLst/>
                <a:latin typeface="Consolas" panose="020B0609020204030204" pitchFamily="49" charset="0"/>
                <a:cs typeface="Consolas" panose="020B0609020204030204" pitchFamily="49" charset="0"/>
              </a:rPr>
              <a:t>MsgBox</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6A8759"/>
                </a:solidFill>
                <a:effectLst/>
                <a:latin typeface="Consolas" panose="020B0609020204030204" pitchFamily="49" charset="0"/>
                <a:cs typeface="Consolas" panose="020B0609020204030204" pitchFamily="49" charset="0"/>
              </a:rPr>
              <a:t>" ILLEGAL. LOG NON POSITIVE "</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If</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Select</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Consolas" panose="020B0609020204030204" pitchFamily="49" charset="0"/>
                <a:cs typeface="Consolas" panose="020B0609020204030204" pitchFamily="49" charset="0"/>
              </a:rPr>
              <a:t>End</a:t>
            </a:r>
            <a:r>
              <a:rPr kumimoji="0" lang="en-US" altLang="en-US" sz="1100" b="0" i="0" u="none" strike="noStrike" cap="none" normalizeH="0" baseline="0" dirty="0">
                <a:ln>
                  <a:noFill/>
                </a:ln>
                <a:solidFill>
                  <a:srgbClr val="A9B7C6"/>
                </a:solidFill>
                <a:effectLst/>
                <a:latin typeface="Consolas" panose="020B0609020204030204" pitchFamily="49" charset="0"/>
                <a:cs typeface="Consolas" panose="020B0609020204030204" pitchFamily="49" charset="0"/>
              </a:rPr>
              <a:t> Sub</a:t>
            </a:r>
            <a:r>
              <a:rPr kumimoji="0" lang="en-US" altLang="en-US" sz="11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endParaRPr lang="en-US" altLang="en-US" sz="1050" dirty="0">
              <a:latin typeface="Consolas" panose="020B0609020204030204" pitchFamily="49" charset="0"/>
              <a:cs typeface="Consolas" panose="020B0609020204030204" pitchFamily="49" charset="0"/>
            </a:endParaRPr>
          </a:p>
        </p:txBody>
      </p:sp>
      <p:cxnSp>
        <p:nvCxnSpPr>
          <p:cNvPr id="6" name="Straight Connector 5">
            <a:extLst>
              <a:ext uri="{FF2B5EF4-FFF2-40B4-BE49-F238E27FC236}">
                <a16:creationId xmlns:a16="http://schemas.microsoft.com/office/drawing/2014/main" id="{F772FD35-D211-47D7-B597-60D19CE08776}"/>
              </a:ext>
            </a:extLst>
          </p:cNvPr>
          <p:cNvCxnSpPr/>
          <p:nvPr/>
        </p:nvCxnSpPr>
        <p:spPr>
          <a:xfrm>
            <a:off x="3826359" y="-30060"/>
            <a:ext cx="0" cy="5184000"/>
          </a:xfrm>
          <a:prstGeom prst="line">
            <a:avLst/>
          </a:prstGeom>
          <a:ln>
            <a:solidFill>
              <a:schemeClr val="bg1">
                <a:lumMod val="65000"/>
              </a:schemeClr>
            </a:solidFill>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F73483C6-949B-4814-B9AA-07AB49CCC6FE}"/>
              </a:ext>
            </a:extLst>
          </p:cNvPr>
          <p:cNvCxnSpPr>
            <a:cxnSpLocks/>
          </p:cNvCxnSpPr>
          <p:nvPr/>
        </p:nvCxnSpPr>
        <p:spPr>
          <a:xfrm>
            <a:off x="0" y="4067494"/>
            <a:ext cx="3826359" cy="0"/>
          </a:xfrm>
          <a:prstGeom prst="line">
            <a:avLst/>
          </a:prstGeom>
          <a:ln>
            <a:solidFill>
              <a:schemeClr val="bg1">
                <a:lumMod val="65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919514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459149" y="2149398"/>
            <a:ext cx="656617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IN" altLang="en-US" sz="1800" dirty="0">
                <a:solidFill>
                  <a:schemeClr val="bg1"/>
                </a:solidFill>
                <a:latin typeface="Open Sans Light" panose="020B0306030504020204" pitchFamily="34" charset="0"/>
                <a:cs typeface="Open Sans Light" panose="020B0306030504020204" pitchFamily="34" charset="0"/>
              </a:rPr>
              <a:t>Visual Basic is a third-generation event-driven programming language first released by Microsoft in 1991.</a:t>
            </a:r>
          </a:p>
          <a:p>
            <a:pPr eaLnBrk="1" hangingPunct="1"/>
            <a:endParaRPr lang="en-IN" altLang="en-US" sz="1800" dirty="0">
              <a:solidFill>
                <a:schemeClr val="bg1"/>
              </a:solidFill>
              <a:latin typeface="Open Sans Light" panose="020B0306030504020204" pitchFamily="34" charset="0"/>
              <a:cs typeface="Open Sans Light" panose="020B0306030504020204" pitchFamily="34" charset="0"/>
            </a:endParaRPr>
          </a:p>
          <a:p>
            <a:pPr eaLnBrk="1" hangingPunct="1"/>
            <a:r>
              <a:rPr lang="en-IN" altLang="en-US" sz="1800" dirty="0">
                <a:solidFill>
                  <a:schemeClr val="bg1"/>
                </a:solidFill>
                <a:latin typeface="Open Sans Light" panose="020B0306030504020204" pitchFamily="34" charset="0"/>
                <a:cs typeface="Open Sans Light" panose="020B0306030504020204" pitchFamily="34" charset="0"/>
              </a:rPr>
              <a:t>It evolved from the earlier DOS version called BASIC. BASIC means Beginners' All-purpose Symbolic Instruction Code. Since then Microsoft has released many versions of Visual Basic, from Visual Basic 1.0 to the final version Visual Basic 6.0.</a:t>
            </a:r>
          </a:p>
        </p:txBody>
      </p:sp>
      <p:sp>
        <p:nvSpPr>
          <p:cNvPr id="6" name="TextBox 5"/>
          <p:cNvSpPr txBox="1">
            <a:spLocks noChangeArrowheads="1"/>
          </p:cNvSpPr>
          <p:nvPr/>
        </p:nvSpPr>
        <p:spPr bwMode="auto">
          <a:xfrm>
            <a:off x="1578499" y="458659"/>
            <a:ext cx="598700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is Visual Basic?</a:t>
            </a:r>
          </a:p>
        </p:txBody>
      </p:sp>
      <p:cxnSp>
        <p:nvCxnSpPr>
          <p:cNvPr id="7" name="Straight Connector 6"/>
          <p:cNvCxnSpPr>
            <a:cxnSpLocks/>
          </p:cNvCxnSpPr>
          <p:nvPr/>
        </p:nvCxnSpPr>
        <p:spPr>
          <a:xfrm>
            <a:off x="3991071" y="1587651"/>
            <a:ext cx="1179513"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815131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20519C-30C3-4E6F-B034-01C487738F0F}"/>
              </a:ext>
            </a:extLst>
          </p:cNvPr>
          <p:cNvSpPr txBox="1"/>
          <p:nvPr/>
        </p:nvSpPr>
        <p:spPr>
          <a:xfrm>
            <a:off x="3056174" y="4269883"/>
            <a:ext cx="2579312" cy="461665"/>
          </a:xfrm>
          <a:prstGeom prst="rect">
            <a:avLst/>
          </a:prstGeom>
          <a:noFill/>
        </p:spPr>
        <p:txBody>
          <a:bodyPr wrap="square" rtlCol="0">
            <a:spAutoFit/>
          </a:bodyPr>
          <a:lstStyle/>
          <a:p>
            <a:r>
              <a:rPr lang="en-US" sz="2400" b="1" dirty="0">
                <a:solidFill>
                  <a:schemeClr val="bg1"/>
                </a:solidFill>
                <a:latin typeface="Playfair Display Black" panose="00000A00000000000000" pitchFamily="2" charset="0"/>
                <a:ea typeface="Open Sans" panose="020B0606030504020204" pitchFamily="34" charset="0"/>
                <a:cs typeface="Open Sans" panose="020B0606030504020204" pitchFamily="34" charset="0"/>
              </a:rPr>
              <a:t>Program Output</a:t>
            </a:r>
          </a:p>
        </p:txBody>
      </p:sp>
      <p:pic>
        <p:nvPicPr>
          <p:cNvPr id="3" name="Picture 2">
            <a:hlinkClick r:id="rId3" action="ppaction://hlinkfile"/>
            <a:extLst>
              <a:ext uri="{FF2B5EF4-FFF2-40B4-BE49-F238E27FC236}">
                <a16:creationId xmlns:a16="http://schemas.microsoft.com/office/drawing/2014/main" id="{80EAAC09-4AE6-482A-AAAD-26F76BEDCD51}"/>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Lst>
          </a:blip>
          <a:srcRect l="8467" t="4762" r="8336" b="7235"/>
          <a:stretch/>
        </p:blipFill>
        <p:spPr>
          <a:xfrm>
            <a:off x="3026357" y="477487"/>
            <a:ext cx="2674897" cy="35886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922432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2" descr="Beac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Beach.png"/>
          <p:cNvPicPr>
            <a:picLocks noChangeAspect="1"/>
          </p:cNvPicPr>
          <p:nvPr/>
        </p:nvPicPr>
        <p:blipFill>
          <a:blip r:embed="rId4">
            <a:extLst>
              <a:ext uri="{BEBA8EAE-BF5A-486C-A8C5-ECC9F3942E4B}">
                <a14:imgProps xmlns:a14="http://schemas.microsoft.com/office/drawing/2010/main">
                  <a14:imgLayer r:embed="rId5">
                    <a14:imgEffect>
                      <a14:artisticBlur radius="15"/>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mage result for art and design gif">
            <a:extLst>
              <a:ext uri="{FF2B5EF4-FFF2-40B4-BE49-F238E27FC236}">
                <a16:creationId xmlns:a16="http://schemas.microsoft.com/office/drawing/2014/main" id="{34537312-32DA-40E8-9C44-B6F3F950A6F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B515ACE-68C0-4DA6-BE50-190C9F676DFF}"/>
              </a:ext>
            </a:extLst>
          </p:cNvPr>
          <p:cNvGrpSpPr/>
          <p:nvPr/>
        </p:nvGrpSpPr>
        <p:grpSpPr>
          <a:xfrm>
            <a:off x="3284883" y="2102493"/>
            <a:ext cx="2574233" cy="742151"/>
            <a:chOff x="3284883" y="1570552"/>
            <a:chExt cx="2574233" cy="742151"/>
          </a:xfrm>
        </p:grpSpPr>
        <p:sp>
          <p:nvSpPr>
            <p:cNvPr id="7" name="TextBox 5"/>
            <p:cNvSpPr txBox="1">
              <a:spLocks noChangeArrowheads="1"/>
            </p:cNvSpPr>
            <p:nvPr/>
          </p:nvSpPr>
          <p:spPr bwMode="auto">
            <a:xfrm>
              <a:off x="3284883" y="1570552"/>
              <a:ext cx="257423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defRPr/>
              </a:pPr>
              <a:r>
                <a:rPr lang="en-US" sz="3600" dirty="0">
                  <a:solidFill>
                    <a:schemeClr val="bg1">
                      <a:lumMod val="95000"/>
                    </a:schemeClr>
                  </a:solidFill>
                  <a:latin typeface="Playfair Display Black" charset="0"/>
                  <a:cs typeface="Playfair Display Black" charset="0"/>
                </a:rPr>
                <a:t>Thank You</a:t>
              </a:r>
            </a:p>
          </p:txBody>
        </p:sp>
        <p:cxnSp>
          <p:nvCxnSpPr>
            <p:cNvPr id="8" name="Straight Connector 7"/>
            <p:cNvCxnSpPr/>
            <p:nvPr/>
          </p:nvCxnSpPr>
          <p:spPr>
            <a:xfrm>
              <a:off x="4306887" y="2312703"/>
              <a:ext cx="530225" cy="0"/>
            </a:xfrm>
            <a:prstGeom prst="line">
              <a:avLst/>
            </a:prstGeom>
            <a:ln w="3175" cmpd="sng">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0786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385582" y="1631596"/>
            <a:ext cx="5051108"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IN" altLang="en-US" sz="1600" dirty="0">
                <a:solidFill>
                  <a:schemeClr val="tx1">
                    <a:lumMod val="85000"/>
                    <a:lumOff val="15000"/>
                  </a:schemeClr>
                </a:solidFill>
                <a:latin typeface="Open Sans Light" panose="020B0306030504020204" pitchFamily="34" charset="0"/>
                <a:cs typeface="Open Sans Light" panose="020B0306030504020204" pitchFamily="34" charset="0"/>
              </a:rPr>
              <a:t>In VB 6, user can create any program</a:t>
            </a:r>
          </a:p>
          <a:p>
            <a:pPr eaLnBrk="1" hangingPunct="1"/>
            <a:r>
              <a:rPr lang="en-IN" altLang="en-US" sz="1600" dirty="0">
                <a:solidFill>
                  <a:schemeClr val="tx1">
                    <a:lumMod val="85000"/>
                    <a:lumOff val="15000"/>
                  </a:schemeClr>
                </a:solidFill>
                <a:latin typeface="Open Sans Light" panose="020B0306030504020204" pitchFamily="34" charset="0"/>
                <a:cs typeface="Open Sans Light" panose="020B0306030504020204" pitchFamily="34" charset="0"/>
              </a:rPr>
              <a:t>depending on your objective for example </a:t>
            </a:r>
          </a:p>
          <a:p>
            <a:pPr eaLnBrk="1" hangingPunct="1"/>
            <a:endParaRPr lang="en-IN" altLang="en-US" sz="1600" dirty="0">
              <a:latin typeface="Open Sans Light" panose="020B0306030504020204" pitchFamily="34" charset="0"/>
              <a:cs typeface="Open Sans Light" panose="020B0306030504020204" pitchFamily="34" charset="0"/>
            </a:endParaRPr>
          </a:p>
          <a:p>
            <a:pPr marL="285750" indent="-285750" eaLnBrk="1" hangingPunct="1">
              <a:buFont typeface="Arial" panose="020B0604020202020204" pitchFamily="34" charset="0"/>
              <a:buChar char="•"/>
            </a:pPr>
            <a:r>
              <a:rPr lang="en-IN" altLang="en-US" sz="1600" dirty="0">
                <a:latin typeface="Open Sans Light" panose="020B0306030504020204" pitchFamily="34" charset="0"/>
                <a:cs typeface="Open Sans Light" panose="020B0306030504020204" pitchFamily="34" charset="0"/>
              </a:rPr>
              <a:t>Math professors can create mathematical programs such as Geometric Progression, Quadratic Equation Solver, Simultaneous Equation Solver and more for presentation.</a:t>
            </a:r>
          </a:p>
          <a:p>
            <a:pPr marL="285750" indent="-285750" eaLnBrk="1" hangingPunct="1">
              <a:buFont typeface="Arial" panose="020B0604020202020204" pitchFamily="34" charset="0"/>
              <a:buChar char="•"/>
            </a:pPr>
            <a:endParaRPr lang="en-IN" altLang="en-US" sz="1600" dirty="0">
              <a:latin typeface="Open Sans Light" panose="020B0306030504020204" pitchFamily="34" charset="0"/>
              <a:cs typeface="Open Sans Light" panose="020B0306030504020204" pitchFamily="34" charset="0"/>
            </a:endParaRPr>
          </a:p>
          <a:p>
            <a:pPr marL="285750" indent="-285750" eaLnBrk="1" hangingPunct="1">
              <a:buFont typeface="Arial" panose="020B0604020202020204" pitchFamily="34" charset="0"/>
              <a:buChar char="•"/>
            </a:pPr>
            <a:r>
              <a:rPr lang="en-US" altLang="en-US" sz="1600" dirty="0">
                <a:latin typeface="Open Sans Light" panose="020B0306030504020204" pitchFamily="34" charset="0"/>
                <a:cs typeface="Open Sans Light" panose="020B0306030504020204" pitchFamily="34" charset="0"/>
              </a:rPr>
              <a:t>Business can make applications for </a:t>
            </a:r>
            <a:r>
              <a:rPr lang="en-IN" altLang="en-US" sz="1600" dirty="0">
                <a:latin typeface="Open Sans Light" panose="020B0306030504020204" pitchFamily="34" charset="0"/>
                <a:cs typeface="Open Sans Light" panose="020B0306030504020204" pitchFamily="34" charset="0"/>
              </a:rPr>
              <a:t>inventory management system , Amortization Calculator , investments calculator, etc for their organizations.</a:t>
            </a:r>
          </a:p>
          <a:p>
            <a:pPr marL="285750" indent="-285750" eaLnBrk="1" hangingPunct="1">
              <a:buFont typeface="Arial" panose="020B0604020202020204" pitchFamily="34" charset="0"/>
              <a:buChar char="•"/>
            </a:pPr>
            <a:endParaRPr lang="en-US" altLang="en-US" sz="1600" dirty="0">
              <a:latin typeface="Open Sans Light" panose="020B0306030504020204" pitchFamily="34" charset="0"/>
              <a:cs typeface="Open Sans Light" panose="020B0306030504020204" pitchFamily="34" charset="0"/>
            </a:endParaRPr>
          </a:p>
          <a:p>
            <a:pPr marL="285750" indent="-285750" eaLnBrk="1" hangingPunct="1">
              <a:buFont typeface="Arial" panose="020B0604020202020204" pitchFamily="34" charset="0"/>
              <a:buChar char="•"/>
            </a:pPr>
            <a:r>
              <a:rPr lang="en-US" altLang="en-US" sz="1600" dirty="0">
                <a:latin typeface="Open Sans Light" panose="020B0306030504020204" pitchFamily="34" charset="0"/>
                <a:cs typeface="Open Sans Light" panose="020B0306030504020204" pitchFamily="34" charset="0"/>
              </a:rPr>
              <a:t>And so much more ...</a:t>
            </a:r>
            <a:endParaRPr lang="en-IN" altLang="en-US" sz="1600" dirty="0">
              <a:latin typeface="Open Sans Light" panose="020B0306030504020204" pitchFamily="34" charset="0"/>
              <a:cs typeface="Open Sans Light" panose="020B0306030504020204" pitchFamily="34" charset="0"/>
            </a:endParaRPr>
          </a:p>
        </p:txBody>
      </p:sp>
      <p:sp>
        <p:nvSpPr>
          <p:cNvPr id="6" name="TextBox 5"/>
          <p:cNvSpPr txBox="1">
            <a:spLocks noChangeArrowheads="1"/>
          </p:cNvSpPr>
          <p:nvPr/>
        </p:nvSpPr>
        <p:spPr bwMode="auto">
          <a:xfrm>
            <a:off x="394726" y="400570"/>
            <a:ext cx="47276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IN" altLang="en-US" sz="2800" b="1" dirty="0">
                <a:latin typeface="Playfair Display" panose="00000500000000000000" pitchFamily="2" charset="0"/>
                <a:ea typeface="Open Sans" panose="020B0606030504020204" pitchFamily="34" charset="0"/>
                <a:cs typeface="Open Sans" panose="020B0606030504020204" pitchFamily="34" charset="0"/>
              </a:rPr>
              <a:t>What programs can you create with Visual Basic 6?</a:t>
            </a:r>
            <a:endParaRPr lang="en-US" altLang="en-US" sz="2800" b="1" dirty="0">
              <a:latin typeface="Playfair Display" panose="00000500000000000000" pitchFamily="2" charset="0"/>
              <a:ea typeface="Open Sans" panose="020B0606030504020204" pitchFamily="34" charset="0"/>
              <a:cs typeface="Open Sans" panose="020B0606030504020204" pitchFamily="34" charset="0"/>
            </a:endParaRPr>
          </a:p>
        </p:txBody>
      </p:sp>
      <p:cxnSp>
        <p:nvCxnSpPr>
          <p:cNvPr id="7" name="Straight Connector 6"/>
          <p:cNvCxnSpPr/>
          <p:nvPr/>
        </p:nvCxnSpPr>
        <p:spPr>
          <a:xfrm>
            <a:off x="321884" y="1474107"/>
            <a:ext cx="53022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43588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esk.png"/>
          <p:cNvPicPr>
            <a:picLocks noChangeAspect="1"/>
          </p:cNvPicPr>
          <p:nvPr/>
        </p:nvPicPr>
        <p:blipFill>
          <a:blip r:embed="rId3">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4465638" y="1443636"/>
            <a:ext cx="43370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IN" altLang="en-US" sz="1600" dirty="0">
                <a:latin typeface="Open Sans Light" panose="020B0306030504020204" pitchFamily="34" charset="0"/>
                <a:cs typeface="Open Sans Light" panose="020B0306030504020204" pitchFamily="34" charset="0"/>
              </a:rPr>
              <a:t>When you start a new Visual Basic 6 Standard EXE project, you will be presented  with the Visual Basic 6 Integrated Development Environment (IDE). The Visual Basic 6 Integrated Programming Environment consists of the toolbox, the form, the</a:t>
            </a:r>
          </a:p>
          <a:p>
            <a:pPr eaLnBrk="1" hangingPunct="1"/>
            <a:r>
              <a:rPr lang="en-IN" altLang="en-US" sz="1600" dirty="0">
                <a:latin typeface="Open Sans Light" panose="020B0306030504020204" pitchFamily="34" charset="0"/>
                <a:cs typeface="Open Sans Light" panose="020B0306030504020204" pitchFamily="34" charset="0"/>
              </a:rPr>
              <a:t>project explorer and the properties window.</a:t>
            </a:r>
          </a:p>
        </p:txBody>
      </p:sp>
      <p:sp>
        <p:nvSpPr>
          <p:cNvPr id="6" name="TextBox 5"/>
          <p:cNvSpPr txBox="1">
            <a:spLocks noChangeArrowheads="1"/>
          </p:cNvSpPr>
          <p:nvPr/>
        </p:nvSpPr>
        <p:spPr bwMode="auto">
          <a:xfrm>
            <a:off x="4465638" y="435229"/>
            <a:ext cx="4337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3600" dirty="0">
                <a:latin typeface="Playfair Display Black" panose="00000A00000000000000" pitchFamily="2" charset="0"/>
              </a:rPr>
              <a:t>About VB 6.o IDE</a:t>
            </a:r>
          </a:p>
        </p:txBody>
      </p:sp>
      <p:cxnSp>
        <p:nvCxnSpPr>
          <p:cNvPr id="7" name="Straight Connector 6"/>
          <p:cNvCxnSpPr/>
          <p:nvPr/>
        </p:nvCxnSpPr>
        <p:spPr>
          <a:xfrm>
            <a:off x="4418429" y="1283780"/>
            <a:ext cx="53022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4581639" y="3616383"/>
            <a:ext cx="3791014" cy="859920"/>
            <a:chOff x="4581639" y="3712080"/>
            <a:chExt cx="3791014" cy="859920"/>
          </a:xfrm>
        </p:grpSpPr>
        <p:sp>
          <p:nvSpPr>
            <p:cNvPr id="10" name="Rectangle 9"/>
            <p:cNvSpPr/>
            <p:nvPr/>
          </p:nvSpPr>
          <p:spPr>
            <a:xfrm>
              <a:off x="4581639" y="3712080"/>
              <a:ext cx="3791014" cy="859920"/>
            </a:xfrm>
            <a:prstGeom prst="rect">
              <a:avLst/>
            </a:prstGeom>
            <a:solidFill>
              <a:schemeClr val="bg1">
                <a:lumMod val="95000"/>
              </a:schemeClr>
            </a:solidFill>
            <a:ln>
              <a:noFill/>
            </a:ln>
            <a:effectLst>
              <a:outerShdw blurRad="114300" sx="99000" sy="99000" algn="ctr" rotWithShape="0">
                <a:prstClr val="black">
                  <a:alpha val="5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8" name="TextBox 7"/>
            <p:cNvSpPr txBox="1"/>
            <p:nvPr/>
          </p:nvSpPr>
          <p:spPr>
            <a:xfrm>
              <a:off x="5057603" y="3824798"/>
              <a:ext cx="3315050" cy="666204"/>
            </a:xfrm>
            <a:prstGeom prst="rect">
              <a:avLst/>
            </a:prstGeom>
            <a:noFill/>
          </p:spPr>
          <p:txBody>
            <a:bodyPr wrap="square" rtlCol="0">
              <a:spAutoFit/>
            </a:bodyPr>
            <a:lstStyle/>
            <a:p>
              <a:pPr eaLnBrk="1" hangingPunct="1"/>
              <a:r>
                <a:rPr lang="en-IN" altLang="en-US" sz="1100" dirty="0">
                  <a:latin typeface="Open Sans Light" panose="020B0306030504020204" pitchFamily="34" charset="0"/>
                  <a:cs typeface="Open Sans Light" panose="020B0306030504020204" pitchFamily="34" charset="0"/>
                </a:rPr>
                <a:t>The Form is the primary building block of a Visual Basic 6 application. A Visual Basic 6 application can actually comprise many forms and elements.</a:t>
              </a:r>
              <a:endParaRPr lang="en-US" altLang="en-US" sz="1100" dirty="0">
                <a:latin typeface="Open Sans Light" panose="020B0306030504020204" pitchFamily="34" charset="0"/>
                <a:cs typeface="Open Sans Light" panose="020B0306030504020204" pitchFamily="34" charset="0"/>
              </a:endParaRPr>
            </a:p>
          </p:txBody>
        </p:sp>
        <p:pic>
          <p:nvPicPr>
            <p:cNvPr id="14338" name="Picture 2" descr="Image result for square info png"/>
            <p:cNvPicPr>
              <a:picLocks noChangeAspect="1" noChangeArrowheads="1"/>
            </p:cNvPicPr>
            <p:nvPr/>
          </p:nvPicPr>
          <p:blipFill>
            <a:blip r:embed="rId5">
              <a:duotone>
                <a:prstClr val="black"/>
                <a:schemeClr val="accent6">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4634907" y="3885141"/>
              <a:ext cx="475964" cy="502722"/>
            </a:xfrm>
            <a:prstGeom prst="rect">
              <a:avLst/>
            </a:prstGeom>
            <a:ln>
              <a:noFill/>
            </a:ln>
            <a:effectLst/>
            <a:extLst>
              <a:ext uri="{909E8E84-426E-40DD-AFC4-6F175D3DCCD1}">
                <a14:hiddenFill xmlns:a14="http://schemas.microsoft.com/office/drawing/2010/main">
                  <a:solidFill>
                    <a:srgbClr val="FFFFFF"/>
                  </a:solidFill>
                </a14:hiddenFill>
              </a:ext>
            </a:extLst>
          </p:spPr>
        </p:pic>
      </p:grpSp>
      <p:pic>
        <p:nvPicPr>
          <p:cNvPr id="14340" name="Picture 4" descr="http://www.vbtutor.net/images/vbprojec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275" y="1257146"/>
            <a:ext cx="3219285" cy="333708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www.vbtutor.net/Images/vbid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327" y="841205"/>
            <a:ext cx="3960877" cy="37567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750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fade">
                                      <p:cBhvr>
                                        <p:cTn id="12" dur="750"/>
                                        <p:tgtEl>
                                          <p:spTgt spid="143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4340"/>
                                        </p:tgtEl>
                                      </p:cBhvr>
                                    </p:animEffect>
                                    <p:set>
                                      <p:cBhvr>
                                        <p:cTn id="17" dur="1" fill="hold">
                                          <p:stCondLst>
                                            <p:cond delay="499"/>
                                          </p:stCondLst>
                                        </p:cTn>
                                        <p:tgtEl>
                                          <p:spTgt spid="14340"/>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4342"/>
                                        </p:tgtEl>
                                        <p:attrNameLst>
                                          <p:attrName>style.visibility</p:attrName>
                                        </p:attrNameLst>
                                      </p:cBhvr>
                                      <p:to>
                                        <p:strVal val="visible"/>
                                      </p:to>
                                    </p:set>
                                    <p:animEffect transition="in" filter="fade">
                                      <p:cBhvr>
                                        <p:cTn id="21" dur="25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08C6A2-588E-4467-8A70-50BAECAB09A3}"/>
              </a:ext>
            </a:extLst>
          </p:cNvPr>
          <p:cNvPicPr>
            <a:picLocks noChangeAspect="1"/>
          </p:cNvPicPr>
          <p:nvPr/>
        </p:nvPicPr>
        <p:blipFill>
          <a:blip r:embed="rId2"/>
          <a:stretch>
            <a:fillRect/>
          </a:stretch>
        </p:blipFill>
        <p:spPr>
          <a:xfrm>
            <a:off x="0" y="0"/>
            <a:ext cx="9144000" cy="5143500"/>
          </a:xfrm>
          <a:prstGeom prst="rect">
            <a:avLst/>
          </a:prstGeom>
        </p:spPr>
      </p:pic>
      <p:grpSp>
        <p:nvGrpSpPr>
          <p:cNvPr id="12" name="Group 11">
            <a:extLst>
              <a:ext uri="{FF2B5EF4-FFF2-40B4-BE49-F238E27FC236}">
                <a16:creationId xmlns:a16="http://schemas.microsoft.com/office/drawing/2014/main" id="{C2FAF0E0-6EB6-4434-AE06-0F175C190A9D}"/>
              </a:ext>
            </a:extLst>
          </p:cNvPr>
          <p:cNvGrpSpPr/>
          <p:nvPr/>
        </p:nvGrpSpPr>
        <p:grpSpPr>
          <a:xfrm>
            <a:off x="143933" y="2872359"/>
            <a:ext cx="1041772" cy="850610"/>
            <a:chOff x="143933" y="2872359"/>
            <a:chExt cx="1041772" cy="850610"/>
          </a:xfrm>
        </p:grpSpPr>
        <p:sp>
          <p:nvSpPr>
            <p:cNvPr id="6" name="TextBox 5">
              <a:extLst>
                <a:ext uri="{FF2B5EF4-FFF2-40B4-BE49-F238E27FC236}">
                  <a16:creationId xmlns:a16="http://schemas.microsoft.com/office/drawing/2014/main" id="{7AB854D2-DFFA-4E15-9DA7-06F5FD2259F8}"/>
                </a:ext>
              </a:extLst>
            </p:cNvPr>
            <p:cNvSpPr txBox="1"/>
            <p:nvPr/>
          </p:nvSpPr>
          <p:spPr>
            <a:xfrm>
              <a:off x="143933" y="3318930"/>
              <a:ext cx="1041772" cy="404039"/>
            </a:xfrm>
            <a:prstGeom prst="snip2DiagRect">
              <a:avLst/>
            </a:prstGeom>
            <a:solidFill>
              <a:schemeClr val="tx1">
                <a:lumMod val="95000"/>
                <a:lumOff val="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Tool Bar</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Arrow Connector 7">
              <a:extLst>
                <a:ext uri="{FF2B5EF4-FFF2-40B4-BE49-F238E27FC236}">
                  <a16:creationId xmlns:a16="http://schemas.microsoft.com/office/drawing/2014/main" id="{B8B3F8DA-4A90-4C5E-A54E-975E5BB2EA83}"/>
                </a:ext>
              </a:extLst>
            </p:cNvPr>
            <p:cNvCxnSpPr>
              <a:cxnSpLocks/>
            </p:cNvCxnSpPr>
            <p:nvPr/>
          </p:nvCxnSpPr>
          <p:spPr>
            <a:xfrm>
              <a:off x="215698" y="2872359"/>
              <a:ext cx="258497" cy="397931"/>
            </a:xfrm>
            <a:prstGeom prst="straightConnector1">
              <a:avLst/>
            </a:prstGeom>
            <a:solidFill>
              <a:schemeClr val="tx1">
                <a:lumMod val="95000"/>
                <a:lumOff val="5000"/>
              </a:schemeClr>
            </a:solidFill>
            <a:ln>
              <a:tailEnd type="triangle"/>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5052454E-88D1-415F-A32B-148EF46239F8}"/>
              </a:ext>
            </a:extLst>
          </p:cNvPr>
          <p:cNvSpPr txBox="1"/>
          <p:nvPr/>
        </p:nvSpPr>
        <p:spPr>
          <a:xfrm>
            <a:off x="3076175" y="3049905"/>
            <a:ext cx="1995181" cy="440769"/>
          </a:xfrm>
          <a:prstGeom prst="snip2DiagRect">
            <a:avLst/>
          </a:prstGeom>
          <a:solidFill>
            <a:schemeClr val="tx1">
              <a:lumMod val="95000"/>
              <a:lumOff val="5000"/>
            </a:schemeClr>
          </a:solidFill>
          <a:ln>
            <a:solidFill>
              <a:schemeClr val="accent3">
                <a:lumMod val="60000"/>
                <a:lumOff val="40000"/>
              </a:schemeClr>
            </a:solidFill>
          </a:ln>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Form Window</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7" name="Group 16">
            <a:extLst>
              <a:ext uri="{FF2B5EF4-FFF2-40B4-BE49-F238E27FC236}">
                <a16:creationId xmlns:a16="http://schemas.microsoft.com/office/drawing/2014/main" id="{DBA307BB-001F-4C34-B0F5-EF6C2D499BDA}"/>
              </a:ext>
            </a:extLst>
          </p:cNvPr>
          <p:cNvGrpSpPr/>
          <p:nvPr/>
        </p:nvGrpSpPr>
        <p:grpSpPr>
          <a:xfrm>
            <a:off x="7255836" y="1388532"/>
            <a:ext cx="1377723" cy="781363"/>
            <a:chOff x="7255836" y="1388532"/>
            <a:chExt cx="1377723" cy="781363"/>
          </a:xfrm>
        </p:grpSpPr>
        <p:sp>
          <p:nvSpPr>
            <p:cNvPr id="16" name="TextBox 15">
              <a:extLst>
                <a:ext uri="{FF2B5EF4-FFF2-40B4-BE49-F238E27FC236}">
                  <a16:creationId xmlns:a16="http://schemas.microsoft.com/office/drawing/2014/main" id="{C3F037B4-475F-46DB-979A-E87E8BEEE6B4}"/>
                </a:ext>
              </a:extLst>
            </p:cNvPr>
            <p:cNvSpPr txBox="1"/>
            <p:nvPr/>
          </p:nvSpPr>
          <p:spPr>
            <a:xfrm>
              <a:off x="7255836" y="1839318"/>
              <a:ext cx="1377723" cy="330577"/>
            </a:xfrm>
            <a:prstGeom prst="snip2DiagRect">
              <a:avLst/>
            </a:prstGeom>
            <a:solidFill>
              <a:schemeClr val="tx1">
                <a:lumMod val="95000"/>
                <a:lumOff val="5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Project Window</a:t>
              </a:r>
              <a:endParaRPr lang="en-IN"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8" name="Straight Arrow Connector 17">
              <a:extLst>
                <a:ext uri="{FF2B5EF4-FFF2-40B4-BE49-F238E27FC236}">
                  <a16:creationId xmlns:a16="http://schemas.microsoft.com/office/drawing/2014/main" id="{D7ECE723-41A6-4650-8397-24E3260D2133}"/>
                </a:ext>
              </a:extLst>
            </p:cNvPr>
            <p:cNvCxnSpPr>
              <a:cxnSpLocks/>
            </p:cNvCxnSpPr>
            <p:nvPr/>
          </p:nvCxnSpPr>
          <p:spPr>
            <a:xfrm flipH="1">
              <a:off x="7958667" y="1388532"/>
              <a:ext cx="254000" cy="425385"/>
            </a:xfrm>
            <a:prstGeom prst="straightConnector1">
              <a:avLst/>
            </a:prstGeom>
            <a:ln>
              <a:solidFill>
                <a:schemeClr val="accent2">
                  <a:lumMod val="75000"/>
                </a:schemeClr>
              </a:solidFill>
              <a:tailEnd type="triangle"/>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46246C08-4F83-4AE0-8E9D-83CE8E54D2FE}"/>
              </a:ext>
            </a:extLst>
          </p:cNvPr>
          <p:cNvGrpSpPr/>
          <p:nvPr/>
        </p:nvGrpSpPr>
        <p:grpSpPr>
          <a:xfrm>
            <a:off x="6171193" y="3469921"/>
            <a:ext cx="1847762" cy="988558"/>
            <a:chOff x="6171193" y="3469921"/>
            <a:chExt cx="1847762" cy="988558"/>
          </a:xfrm>
        </p:grpSpPr>
        <p:sp>
          <p:nvSpPr>
            <p:cNvPr id="19" name="TextBox 18">
              <a:extLst>
                <a:ext uri="{FF2B5EF4-FFF2-40B4-BE49-F238E27FC236}">
                  <a16:creationId xmlns:a16="http://schemas.microsoft.com/office/drawing/2014/main" id="{69F1E389-F15C-4EEB-B3F1-48B0E649B962}"/>
                </a:ext>
              </a:extLst>
            </p:cNvPr>
            <p:cNvSpPr txBox="1"/>
            <p:nvPr/>
          </p:nvSpPr>
          <p:spPr>
            <a:xfrm>
              <a:off x="6171193" y="4091171"/>
              <a:ext cx="1847762" cy="367308"/>
            </a:xfrm>
            <a:prstGeom prst="snip2DiagRect">
              <a:avLst/>
            </a:prstGeom>
            <a:solidFill>
              <a:schemeClr val="tx1">
                <a:lumMod val="95000"/>
                <a:lumOff val="5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Properties Window</a:t>
              </a:r>
              <a:endPar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Straight Arrow Connector 19">
              <a:extLst>
                <a:ext uri="{FF2B5EF4-FFF2-40B4-BE49-F238E27FC236}">
                  <a16:creationId xmlns:a16="http://schemas.microsoft.com/office/drawing/2014/main" id="{8A72801B-0B00-43E2-B2E2-7A6D1C33CDB0}"/>
                </a:ext>
              </a:extLst>
            </p:cNvPr>
            <p:cNvCxnSpPr>
              <a:cxnSpLocks/>
            </p:cNvCxnSpPr>
            <p:nvPr/>
          </p:nvCxnSpPr>
          <p:spPr>
            <a:xfrm flipH="1">
              <a:off x="7095068" y="3469921"/>
              <a:ext cx="762000" cy="564979"/>
            </a:xfrm>
            <a:prstGeom prst="straightConnector1">
              <a:avLst/>
            </a:prstGeom>
            <a:ln>
              <a:solidFill>
                <a:schemeClr val="accent6">
                  <a:lumMod val="75000"/>
                </a:schemeClr>
              </a:solidFill>
              <a:tailEnd type="triangle"/>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570E534E-3071-4BDA-AF86-A412B4C58A4B}"/>
              </a:ext>
            </a:extLst>
          </p:cNvPr>
          <p:cNvGrpSpPr/>
          <p:nvPr/>
        </p:nvGrpSpPr>
        <p:grpSpPr>
          <a:xfrm>
            <a:off x="4762917" y="4595640"/>
            <a:ext cx="3265296" cy="367308"/>
            <a:chOff x="4762917" y="4595640"/>
            <a:chExt cx="3265296" cy="367308"/>
          </a:xfrm>
        </p:grpSpPr>
        <p:sp>
          <p:nvSpPr>
            <p:cNvPr id="22" name="TextBox 21">
              <a:extLst>
                <a:ext uri="{FF2B5EF4-FFF2-40B4-BE49-F238E27FC236}">
                  <a16:creationId xmlns:a16="http://schemas.microsoft.com/office/drawing/2014/main" id="{51FE65ED-DA54-42C3-8EC2-8B7147F9C431}"/>
                </a:ext>
              </a:extLst>
            </p:cNvPr>
            <p:cNvSpPr txBox="1"/>
            <p:nvPr/>
          </p:nvSpPr>
          <p:spPr>
            <a:xfrm>
              <a:off x="4762917" y="4595640"/>
              <a:ext cx="2523068" cy="367308"/>
            </a:xfrm>
            <a:prstGeom prst="snip2DiagRect">
              <a:avLst/>
            </a:prstGeom>
            <a:solidFill>
              <a:schemeClr val="tx1">
                <a:lumMod val="95000"/>
                <a:lumOff val="5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Properties Layout Window</a:t>
              </a:r>
              <a:endPar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9" name="Straight Arrow Connector 28">
              <a:extLst>
                <a:ext uri="{FF2B5EF4-FFF2-40B4-BE49-F238E27FC236}">
                  <a16:creationId xmlns:a16="http://schemas.microsoft.com/office/drawing/2014/main" id="{633F2A13-3134-44FD-B19A-F803AA0A8D68}"/>
                </a:ext>
              </a:extLst>
            </p:cNvPr>
            <p:cNvCxnSpPr>
              <a:cxnSpLocks/>
            </p:cNvCxnSpPr>
            <p:nvPr/>
          </p:nvCxnSpPr>
          <p:spPr>
            <a:xfrm>
              <a:off x="7334655" y="4768397"/>
              <a:ext cx="693558" cy="0"/>
            </a:xfrm>
            <a:prstGeom prst="straightConnector1">
              <a:avLst/>
            </a:prstGeom>
            <a:ln>
              <a:solidFill>
                <a:schemeClr val="accent4">
                  <a:lumMod val="75000"/>
                </a:schemeClr>
              </a:solidFill>
              <a:tailEnd type="triangle"/>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235D9169-2F58-4CE0-85E9-F7FC65B740F9}"/>
              </a:ext>
            </a:extLst>
          </p:cNvPr>
          <p:cNvGrpSpPr/>
          <p:nvPr/>
        </p:nvGrpSpPr>
        <p:grpSpPr>
          <a:xfrm>
            <a:off x="1727098" y="284755"/>
            <a:ext cx="952586" cy="662984"/>
            <a:chOff x="1727098" y="284755"/>
            <a:chExt cx="952586" cy="662984"/>
          </a:xfrm>
        </p:grpSpPr>
        <p:sp>
          <p:nvSpPr>
            <p:cNvPr id="36" name="TextBox 35">
              <a:extLst>
                <a:ext uri="{FF2B5EF4-FFF2-40B4-BE49-F238E27FC236}">
                  <a16:creationId xmlns:a16="http://schemas.microsoft.com/office/drawing/2014/main" id="{0E88DBB5-4AFA-4445-AABC-01DC038599FE}"/>
                </a:ext>
              </a:extLst>
            </p:cNvPr>
            <p:cNvSpPr txBox="1"/>
            <p:nvPr/>
          </p:nvSpPr>
          <p:spPr>
            <a:xfrm>
              <a:off x="1727098" y="617162"/>
              <a:ext cx="952586" cy="330577"/>
            </a:xfrm>
            <a:prstGeom prst="snip2DiagRect">
              <a:avLst/>
            </a:prstGeom>
            <a:solidFill>
              <a:schemeClr val="tx1">
                <a:lumMod val="95000"/>
                <a:lumOff val="5000"/>
              </a:schemeClr>
            </a:solidFill>
            <a:ln>
              <a:solidFill>
                <a:srgbClr val="C0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Menu Bar</a:t>
              </a:r>
              <a:endParaRPr lang="en-IN"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7" name="Straight Arrow Connector 36">
              <a:extLst>
                <a:ext uri="{FF2B5EF4-FFF2-40B4-BE49-F238E27FC236}">
                  <a16:creationId xmlns:a16="http://schemas.microsoft.com/office/drawing/2014/main" id="{97DEE722-4678-47AE-BB0D-5866561AD754}"/>
                </a:ext>
              </a:extLst>
            </p:cNvPr>
            <p:cNvCxnSpPr>
              <a:cxnSpLocks/>
            </p:cNvCxnSpPr>
            <p:nvPr/>
          </p:nvCxnSpPr>
          <p:spPr>
            <a:xfrm>
              <a:off x="2203391" y="284755"/>
              <a:ext cx="0" cy="284753"/>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B0AAD9C6-D794-491E-8231-804AB8A50153}"/>
              </a:ext>
            </a:extLst>
          </p:cNvPr>
          <p:cNvGrpSpPr/>
          <p:nvPr/>
        </p:nvGrpSpPr>
        <p:grpSpPr>
          <a:xfrm>
            <a:off x="4195838" y="56405"/>
            <a:ext cx="2534313" cy="515961"/>
            <a:chOff x="4195838" y="56405"/>
            <a:chExt cx="2534313" cy="515961"/>
          </a:xfrm>
        </p:grpSpPr>
        <p:sp>
          <p:nvSpPr>
            <p:cNvPr id="42" name="TextBox 41">
              <a:extLst>
                <a:ext uri="{FF2B5EF4-FFF2-40B4-BE49-F238E27FC236}">
                  <a16:creationId xmlns:a16="http://schemas.microsoft.com/office/drawing/2014/main" id="{A1102EBF-3A1F-4C27-BEFA-AC1B4298E0D8}"/>
                </a:ext>
              </a:extLst>
            </p:cNvPr>
            <p:cNvSpPr txBox="1"/>
            <p:nvPr/>
          </p:nvSpPr>
          <p:spPr>
            <a:xfrm>
              <a:off x="5857443" y="241789"/>
              <a:ext cx="872708" cy="330577"/>
            </a:xfrm>
            <a:prstGeom prst="snip2DiagRect">
              <a:avLst/>
            </a:prstGeom>
            <a:solidFill>
              <a:schemeClr val="tx1">
                <a:lumMod val="95000"/>
                <a:lumOff val="5000"/>
              </a:schemeClr>
            </a:solidFill>
            <a:ln>
              <a:solidFill>
                <a:srgbClr val="EBADDD"/>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Title Bar</a:t>
              </a:r>
              <a:endParaRPr lang="en-IN"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3" name="Straight Arrow Connector 42">
              <a:extLst>
                <a:ext uri="{FF2B5EF4-FFF2-40B4-BE49-F238E27FC236}">
                  <a16:creationId xmlns:a16="http://schemas.microsoft.com/office/drawing/2014/main" id="{FDB9AB88-8A8C-45C7-A72B-1F284CA8607C}"/>
                </a:ext>
              </a:extLst>
            </p:cNvPr>
            <p:cNvCxnSpPr>
              <a:cxnSpLocks/>
            </p:cNvCxnSpPr>
            <p:nvPr/>
          </p:nvCxnSpPr>
          <p:spPr>
            <a:xfrm>
              <a:off x="4195838" y="56405"/>
              <a:ext cx="1644014" cy="330577"/>
            </a:xfrm>
            <a:prstGeom prst="straightConnector1">
              <a:avLst/>
            </a:prstGeom>
            <a:ln>
              <a:solidFill>
                <a:srgbClr val="EBADDD"/>
              </a:solidFill>
              <a:tailEnd type="triangle"/>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49A55716-6359-4D6B-BE6F-01EE2D277E10}"/>
              </a:ext>
            </a:extLst>
          </p:cNvPr>
          <p:cNvCxnSpPr>
            <a:cxnSpLocks/>
          </p:cNvCxnSpPr>
          <p:nvPr/>
        </p:nvCxnSpPr>
        <p:spPr>
          <a:xfrm>
            <a:off x="3312265" y="2541606"/>
            <a:ext cx="761501" cy="478155"/>
          </a:xfrm>
          <a:prstGeom prst="straightConnector1">
            <a:avLst/>
          </a:prstGeom>
          <a:solidFill>
            <a:schemeClr val="tx1">
              <a:lumMod val="95000"/>
              <a:lumOff val="5000"/>
            </a:schemeClr>
          </a:solidFill>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281933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anim calcmode="lin" valueType="num">
                                      <p:cBhvr>
                                        <p:cTn id="26" dur="500" fill="hold"/>
                                        <p:tgtEl>
                                          <p:spTgt spid="21"/>
                                        </p:tgtEl>
                                        <p:attrNameLst>
                                          <p:attrName>ppt_x</p:attrName>
                                        </p:attrNameLst>
                                      </p:cBhvr>
                                      <p:tavLst>
                                        <p:tav tm="0">
                                          <p:val>
                                            <p:strVal val="#ppt_x"/>
                                          </p:val>
                                        </p:tav>
                                        <p:tav tm="100000">
                                          <p:val>
                                            <p:strVal val="#ppt_x"/>
                                          </p:val>
                                        </p:tav>
                                      </p:tavLst>
                                    </p:anim>
                                    <p:anim calcmode="lin" valueType="num">
                                      <p:cBhvr>
                                        <p:cTn id="27" dur="500" fill="hold"/>
                                        <p:tgtEl>
                                          <p:spTgt spid="2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anim calcmode="lin" valueType="num">
                                      <p:cBhvr>
                                        <p:cTn id="32" dur="500" fill="hold"/>
                                        <p:tgtEl>
                                          <p:spTgt spid="23"/>
                                        </p:tgtEl>
                                        <p:attrNameLst>
                                          <p:attrName>ppt_x</p:attrName>
                                        </p:attrNameLst>
                                      </p:cBhvr>
                                      <p:tavLst>
                                        <p:tav tm="0">
                                          <p:val>
                                            <p:strVal val="#ppt_x"/>
                                          </p:val>
                                        </p:tav>
                                        <p:tav tm="100000">
                                          <p:val>
                                            <p:strVal val="#ppt_x"/>
                                          </p:val>
                                        </p:tav>
                                      </p:tavLst>
                                    </p:anim>
                                    <p:anim calcmode="lin" valueType="num">
                                      <p:cBhvr>
                                        <p:cTn id="33" dur="500" fill="hold"/>
                                        <p:tgtEl>
                                          <p:spTgt spid="23"/>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anim calcmode="lin" valueType="num">
                                      <p:cBhvr>
                                        <p:cTn id="44" dur="500" fill="hold"/>
                                        <p:tgtEl>
                                          <p:spTgt spid="15"/>
                                        </p:tgtEl>
                                        <p:attrNameLst>
                                          <p:attrName>ppt_x</p:attrName>
                                        </p:attrNameLst>
                                      </p:cBhvr>
                                      <p:tavLst>
                                        <p:tav tm="0">
                                          <p:val>
                                            <p:strVal val="#ppt_x"/>
                                          </p:val>
                                        </p:tav>
                                        <p:tav tm="100000">
                                          <p:val>
                                            <p:strVal val="#ppt_x"/>
                                          </p:val>
                                        </p:tav>
                                      </p:tavLst>
                                    </p:anim>
                                    <p:anim calcmode="lin" valueType="num">
                                      <p:cBhvr>
                                        <p:cTn id="45"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ffeee Cup.png">
            <a:extLst>
              <a:ext uri="{FF2B5EF4-FFF2-40B4-BE49-F238E27FC236}">
                <a16:creationId xmlns:a16="http://schemas.microsoft.com/office/drawing/2014/main" id="{E62259F3-0EA6-4CAE-A061-2895D60FAB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D245C4F-82A2-470D-8A95-DF9C47C2CFEE}"/>
              </a:ext>
            </a:extLst>
          </p:cNvPr>
          <p:cNvSpPr>
            <a:spLocks noGrp="1"/>
          </p:cNvSpPr>
          <p:nvPr>
            <p:ph type="title"/>
          </p:nvPr>
        </p:nvSpPr>
        <p:spPr>
          <a:xfrm>
            <a:off x="3258760" y="484124"/>
            <a:ext cx="5190067" cy="739986"/>
          </a:xfrm>
        </p:spPr>
        <p:txBody>
          <a:bodyPr/>
          <a:lstStyle/>
          <a:p>
            <a:pPr algn="l"/>
            <a:r>
              <a:rPr lang="en-US" sz="3200" dirty="0">
                <a:solidFill>
                  <a:schemeClr val="bg1"/>
                </a:solidFill>
                <a:latin typeface="Playfair Display Black" panose="00000A00000000000000" pitchFamily="2" charset="0"/>
                <a:ea typeface="Open Sans" panose="020B0606030504020204" pitchFamily="34" charset="0"/>
                <a:cs typeface="Open Sans" panose="020B0606030504020204" pitchFamily="34" charset="0"/>
              </a:rPr>
              <a:t>Visual Basic Data Types</a:t>
            </a:r>
            <a:endParaRPr lang="en-IN" sz="3200" dirty="0">
              <a:solidFill>
                <a:schemeClr val="bg1"/>
              </a:solidFill>
              <a:latin typeface="Playfair Display Black" panose="00000A00000000000000" pitchFamily="2"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21FAFACF-5D42-414C-9826-3368BF5F3228}"/>
              </a:ext>
            </a:extLst>
          </p:cNvPr>
          <p:cNvSpPr>
            <a:spLocks noGrp="1"/>
          </p:cNvSpPr>
          <p:nvPr>
            <p:ph idx="1"/>
          </p:nvPr>
        </p:nvSpPr>
        <p:spPr>
          <a:xfrm>
            <a:off x="3297674" y="1748720"/>
            <a:ext cx="5836594" cy="3312198"/>
          </a:xfrm>
        </p:spPr>
        <p:txBody>
          <a:bodyPr/>
          <a:lstStyle/>
          <a:p>
            <a:pPr marL="0" indent="0">
              <a:buNone/>
            </a:pPr>
            <a:r>
              <a:rPr lang="en-IN" sz="1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 come across all kinds of data in our daily life. For example, we need to handle data such as names, addresses, money, date, stock quotes, statistics and more every day. Similarly, in Visual Basic, we have to deal with all sorts of data, some can be mathematically calculated while some are in the form text or other forms. VB divides data into different types so that they are easier to manage when we need to write the code involving those data.</a:t>
            </a:r>
          </a:p>
        </p:txBody>
      </p:sp>
      <p:cxnSp>
        <p:nvCxnSpPr>
          <p:cNvPr id="5" name="Straight Connector 4">
            <a:extLst>
              <a:ext uri="{FF2B5EF4-FFF2-40B4-BE49-F238E27FC236}">
                <a16:creationId xmlns:a16="http://schemas.microsoft.com/office/drawing/2014/main" id="{0F73C5A4-0F05-44F1-88F8-B434049C6E2F}"/>
              </a:ext>
            </a:extLst>
          </p:cNvPr>
          <p:cNvCxnSpPr>
            <a:cxnSpLocks noChangeShapeType="1"/>
          </p:cNvCxnSpPr>
          <p:nvPr/>
        </p:nvCxnSpPr>
        <p:spPr bwMode="auto">
          <a:xfrm>
            <a:off x="3180936" y="1490908"/>
            <a:ext cx="530225" cy="0"/>
          </a:xfrm>
          <a:prstGeom prst="line">
            <a:avLst/>
          </a:prstGeom>
          <a:noFill/>
          <a:ln w="127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0891604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778810-D1FD-4C8E-A710-61E9228C04CB}"/>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6C112A6-6615-4859-9AF2-14FE38C5E5E0}"/>
              </a:ext>
            </a:extLst>
          </p:cNvPr>
          <p:cNvSpPr>
            <a:spLocks noGrp="1"/>
          </p:cNvSpPr>
          <p:nvPr>
            <p:ph type="title"/>
          </p:nvPr>
        </p:nvSpPr>
        <p:spPr>
          <a:xfrm>
            <a:off x="508306" y="464360"/>
            <a:ext cx="5165387" cy="857250"/>
          </a:xfrm>
        </p:spPr>
        <p:txBody>
          <a:bodyPr/>
          <a:lstStyle/>
          <a:p>
            <a:r>
              <a:rPr lang="en-US" sz="4000" dirty="0">
                <a:solidFill>
                  <a:schemeClr val="bg1"/>
                </a:solidFill>
                <a:latin typeface="Playfair Display Black" panose="00000A00000000000000" pitchFamily="2" charset="0"/>
                <a:ea typeface="Open Sans" panose="020B0606030504020204" pitchFamily="34" charset="0"/>
                <a:cs typeface="Open Sans" panose="020B0606030504020204" pitchFamily="34" charset="0"/>
              </a:rPr>
              <a:t>Numeric Data Types</a:t>
            </a:r>
            <a:endParaRPr lang="en-IN" sz="4000" dirty="0">
              <a:solidFill>
                <a:schemeClr val="bg1"/>
              </a:solidFill>
              <a:latin typeface="Playfair Display Black" panose="00000A00000000000000" pitchFamily="2" charset="0"/>
              <a:ea typeface="Open Sans" panose="020B0606030504020204" pitchFamily="34" charset="0"/>
              <a:cs typeface="Open Sans" panose="020B0606030504020204" pitchFamily="34" charset="0"/>
            </a:endParaRPr>
          </a:p>
        </p:txBody>
      </p:sp>
      <p:cxnSp>
        <p:nvCxnSpPr>
          <p:cNvPr id="6" name="Straight Connector 5">
            <a:extLst>
              <a:ext uri="{FF2B5EF4-FFF2-40B4-BE49-F238E27FC236}">
                <a16:creationId xmlns:a16="http://schemas.microsoft.com/office/drawing/2014/main" id="{5AF962B1-6F4D-46DD-B630-30A93A50C452}"/>
              </a:ext>
            </a:extLst>
          </p:cNvPr>
          <p:cNvCxnSpPr>
            <a:cxnSpLocks noChangeShapeType="1"/>
          </p:cNvCxnSpPr>
          <p:nvPr/>
        </p:nvCxnSpPr>
        <p:spPr bwMode="auto">
          <a:xfrm>
            <a:off x="505911" y="1601806"/>
            <a:ext cx="437743" cy="0"/>
          </a:xfrm>
          <a:prstGeom prst="line">
            <a:avLst/>
          </a:prstGeom>
          <a:noFill/>
          <a:ln w="12700">
            <a:solidFill>
              <a:schemeClr val="bg1">
                <a:lumMod val="95000"/>
              </a:schemeClr>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15" name="Table 14">
            <a:extLst>
              <a:ext uri="{FF2B5EF4-FFF2-40B4-BE49-F238E27FC236}">
                <a16:creationId xmlns:a16="http://schemas.microsoft.com/office/drawing/2014/main" id="{61C2C190-D869-4A2A-9704-DC0A9EB55C7E}"/>
              </a:ext>
            </a:extLst>
          </p:cNvPr>
          <p:cNvGraphicFramePr>
            <a:graphicFrameLocks noGrp="1"/>
          </p:cNvGraphicFramePr>
          <p:nvPr>
            <p:extLst>
              <p:ext uri="{D42A27DB-BD31-4B8C-83A1-F6EECF244321}">
                <p14:modId xmlns:p14="http://schemas.microsoft.com/office/powerpoint/2010/main" val="913487952"/>
              </p:ext>
            </p:extLst>
          </p:nvPr>
        </p:nvGraphicFramePr>
        <p:xfrm>
          <a:off x="724783" y="1997150"/>
          <a:ext cx="6994189" cy="2555376"/>
        </p:xfrm>
        <a:graphic>
          <a:graphicData uri="http://schemas.openxmlformats.org/drawingml/2006/table">
            <a:tbl>
              <a:tblPr firstRow="1" firstCol="1" bandRow="1">
                <a:tableStyleId>{9D7B26C5-4107-4FEC-AEDC-1716B250A1EF}</a:tableStyleId>
              </a:tblPr>
              <a:tblGrid>
                <a:gridCol w="5595351">
                  <a:extLst>
                    <a:ext uri="{9D8B030D-6E8A-4147-A177-3AD203B41FA5}">
                      <a16:colId xmlns:a16="http://schemas.microsoft.com/office/drawing/2014/main" val="1927141035"/>
                    </a:ext>
                  </a:extLst>
                </a:gridCol>
                <a:gridCol w="1398838">
                  <a:extLst>
                    <a:ext uri="{9D8B030D-6E8A-4147-A177-3AD203B41FA5}">
                      <a16:colId xmlns:a16="http://schemas.microsoft.com/office/drawing/2014/main" val="3604973411"/>
                    </a:ext>
                  </a:extLst>
                </a:gridCol>
              </a:tblGrid>
              <a:tr h="319422">
                <a:tc>
                  <a:txBody>
                    <a:bodyPr/>
                    <a:lstStyle/>
                    <a:p>
                      <a:pPr algn="l">
                        <a:lnSpc>
                          <a:spcPct val="107000"/>
                        </a:lnSpc>
                        <a:spcAft>
                          <a:spcPts val="0"/>
                        </a:spcAft>
                      </a:pPr>
                      <a:r>
                        <a:rPr lang="en-US" sz="12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Type</a:t>
                      </a:r>
                      <a:endParaRPr lang="en-IN" sz="11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7539" marR="47539" marT="47539" marB="47539" anchor="ctr">
                    <a:lnL w="3175" cap="flat" cmpd="sng" algn="ctr">
                      <a:solidFill>
                        <a:schemeClr val="bg1"/>
                      </a:solidFill>
                      <a:prstDash val="solid"/>
                      <a:round/>
                      <a:headEnd type="none" w="med" len="med"/>
                      <a:tailEnd type="none" w="med" len="med"/>
                    </a:lnL>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l">
                        <a:lnSpc>
                          <a:spcPct val="107000"/>
                        </a:lnSpc>
                        <a:spcAft>
                          <a:spcPts val="0"/>
                        </a:spcAft>
                      </a:pPr>
                      <a:r>
                        <a:rPr lang="en-US" sz="12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Storage</a:t>
                      </a:r>
                      <a:endParaRPr lang="en-IN" sz="11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7539" marR="47539" marT="47539" marB="47539" anchor="ct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25607653"/>
                  </a:ext>
                </a:extLst>
              </a:tr>
              <a:tr h="319422">
                <a:tc>
                  <a:txBody>
                    <a:bodyPr/>
                    <a:lstStyle/>
                    <a:p>
                      <a:pPr>
                        <a:lnSpc>
                          <a:spcPct val="107000"/>
                        </a:lnSpc>
                        <a:spcAft>
                          <a:spcPts val="0"/>
                        </a:spcAft>
                      </a:pPr>
                      <a:r>
                        <a:rPr lang="en-US" sz="12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Byte</a:t>
                      </a:r>
                      <a:endParaRPr lang="en-IN" sz="11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7539" marR="47539" marT="47539" marB="47539" anchor="ctr">
                    <a:lnL w="3175" cap="flat" cmpd="sng" algn="ctr">
                      <a:solidFill>
                        <a:schemeClr val="bg1"/>
                      </a:solidFill>
                      <a:prstDash val="solid"/>
                      <a:round/>
                      <a:headEnd type="none" w="med" len="med"/>
                      <a:tailEnd type="none" w="med" len="med"/>
                    </a:lnL>
                    <a:lnT w="3175" cap="flat" cmpd="sng" algn="ctr">
                      <a:solidFill>
                        <a:schemeClr val="bg1"/>
                      </a:solidFill>
                      <a:prstDash val="solid"/>
                      <a:round/>
                      <a:headEnd type="none" w="med" len="med"/>
                      <a:tailEnd type="none" w="med" len="med"/>
                    </a:lnT>
                  </a:tcPr>
                </a:tc>
                <a:tc>
                  <a:txBody>
                    <a:bodyPr/>
                    <a:lstStyle/>
                    <a:p>
                      <a:pPr>
                        <a:lnSpc>
                          <a:spcPct val="107000"/>
                        </a:lnSpc>
                        <a:spcAft>
                          <a:spcPts val="0"/>
                        </a:spcAft>
                      </a:pPr>
                      <a:r>
                        <a:rPr lang="en-US" sz="12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1 byte</a:t>
                      </a:r>
                      <a:endParaRPr lang="en-IN" sz="11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539" marR="47539" marT="47539" marB="47539" anchor="ct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79518588"/>
                  </a:ext>
                </a:extLst>
              </a:tr>
              <a:tr h="319422">
                <a:tc>
                  <a:txBody>
                    <a:bodyPr/>
                    <a:lstStyle/>
                    <a:p>
                      <a:pPr>
                        <a:lnSpc>
                          <a:spcPct val="107000"/>
                        </a:lnSpc>
                        <a:spcAft>
                          <a:spcPts val="0"/>
                        </a:spcAft>
                      </a:pPr>
                      <a:r>
                        <a:rPr lang="en-US" sz="12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Integer</a:t>
                      </a:r>
                      <a:endParaRPr lang="en-IN" sz="11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7539" marR="47539" marT="47539" marB="47539" anchor="ctr">
                    <a:lnL w="3175" cap="flat" cmpd="sng" algn="ctr">
                      <a:solidFill>
                        <a:schemeClr val="bg1"/>
                      </a:solidFill>
                      <a:prstDash val="solid"/>
                      <a:round/>
                      <a:headEnd type="none" w="med" len="med"/>
                      <a:tailEnd type="none" w="med" len="med"/>
                    </a:lnL>
                  </a:tcPr>
                </a:tc>
                <a:tc>
                  <a:txBody>
                    <a:bodyPr/>
                    <a:lstStyle/>
                    <a:p>
                      <a:pPr>
                        <a:lnSpc>
                          <a:spcPct val="107000"/>
                        </a:lnSpc>
                        <a:spcAft>
                          <a:spcPts val="0"/>
                        </a:spcAft>
                      </a:pPr>
                      <a:r>
                        <a:rPr lang="en-US" sz="12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2 bytes</a:t>
                      </a:r>
                      <a:endParaRPr lang="en-IN" sz="11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539" marR="47539" marT="47539" marB="47539" anchor="ctr">
                    <a:lnR w="31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816790244"/>
                  </a:ext>
                </a:extLst>
              </a:tr>
              <a:tr h="319422">
                <a:tc>
                  <a:txBody>
                    <a:bodyPr/>
                    <a:lstStyle/>
                    <a:p>
                      <a:pPr>
                        <a:lnSpc>
                          <a:spcPct val="107000"/>
                        </a:lnSpc>
                        <a:spcAft>
                          <a:spcPts val="0"/>
                        </a:spcAft>
                      </a:pPr>
                      <a:r>
                        <a:rPr lang="en-US" sz="12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Long</a:t>
                      </a:r>
                      <a:endParaRPr lang="en-IN" sz="11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7539" marR="47539" marT="47539" marB="47539" anchor="ctr">
                    <a:lnL w="3175" cap="flat" cmpd="sng" algn="ctr">
                      <a:solidFill>
                        <a:schemeClr val="bg1"/>
                      </a:solidFill>
                      <a:prstDash val="solid"/>
                      <a:round/>
                      <a:headEnd type="none" w="med" len="med"/>
                      <a:tailEnd type="none" w="med" len="med"/>
                    </a:lnL>
                  </a:tcPr>
                </a:tc>
                <a:tc>
                  <a:txBody>
                    <a:bodyPr/>
                    <a:lstStyle/>
                    <a:p>
                      <a:pPr>
                        <a:lnSpc>
                          <a:spcPct val="107000"/>
                        </a:lnSpc>
                        <a:spcAft>
                          <a:spcPts val="0"/>
                        </a:spcAft>
                      </a:pPr>
                      <a:r>
                        <a:rPr lang="en-US" sz="12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4 bytes</a:t>
                      </a:r>
                      <a:endParaRPr lang="en-IN" sz="11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539" marR="47539" marT="47539" marB="47539" anchor="ctr">
                    <a:lnR w="31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737108507"/>
                  </a:ext>
                </a:extLst>
              </a:tr>
              <a:tr h="319422">
                <a:tc>
                  <a:txBody>
                    <a:bodyPr/>
                    <a:lstStyle/>
                    <a:p>
                      <a:pPr>
                        <a:lnSpc>
                          <a:spcPct val="107000"/>
                        </a:lnSpc>
                        <a:spcAft>
                          <a:spcPts val="0"/>
                        </a:spcAft>
                      </a:pPr>
                      <a:r>
                        <a:rPr lang="en-US" sz="12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Single</a:t>
                      </a:r>
                      <a:endParaRPr lang="en-IN" sz="11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7539" marR="47539" marT="47539" marB="47539" anchor="ctr">
                    <a:lnL w="3175" cap="flat" cmpd="sng" algn="ctr">
                      <a:solidFill>
                        <a:schemeClr val="bg1"/>
                      </a:solidFill>
                      <a:prstDash val="solid"/>
                      <a:round/>
                      <a:headEnd type="none" w="med" len="med"/>
                      <a:tailEnd type="none" w="med" len="med"/>
                    </a:lnL>
                  </a:tcPr>
                </a:tc>
                <a:tc>
                  <a:txBody>
                    <a:bodyPr/>
                    <a:lstStyle/>
                    <a:p>
                      <a:pPr>
                        <a:lnSpc>
                          <a:spcPct val="107000"/>
                        </a:lnSpc>
                        <a:spcAft>
                          <a:spcPts val="0"/>
                        </a:spcAft>
                      </a:pPr>
                      <a:r>
                        <a:rPr lang="en-US" sz="12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4 bytes</a:t>
                      </a:r>
                      <a:endParaRPr lang="en-IN" sz="11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539" marR="47539" marT="47539" marB="47539" anchor="ctr">
                    <a:lnR w="31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835950376"/>
                  </a:ext>
                </a:extLst>
              </a:tr>
              <a:tr h="319422">
                <a:tc>
                  <a:txBody>
                    <a:bodyPr/>
                    <a:lstStyle/>
                    <a:p>
                      <a:pPr>
                        <a:lnSpc>
                          <a:spcPct val="107000"/>
                        </a:lnSpc>
                        <a:spcAft>
                          <a:spcPts val="0"/>
                        </a:spcAft>
                      </a:pPr>
                      <a:r>
                        <a:rPr lang="en-US" sz="12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Double</a:t>
                      </a:r>
                      <a:endParaRPr lang="en-IN" sz="11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7539" marR="47539" marT="47539" marB="47539" anchor="ctr">
                    <a:lnL w="3175" cap="flat" cmpd="sng" algn="ctr">
                      <a:solidFill>
                        <a:schemeClr val="bg1"/>
                      </a:solidFill>
                      <a:prstDash val="solid"/>
                      <a:round/>
                      <a:headEnd type="none" w="med" len="med"/>
                      <a:tailEnd type="none" w="med" len="med"/>
                    </a:lnL>
                  </a:tcPr>
                </a:tc>
                <a:tc>
                  <a:txBody>
                    <a:bodyPr/>
                    <a:lstStyle/>
                    <a:p>
                      <a:pPr>
                        <a:lnSpc>
                          <a:spcPct val="107000"/>
                        </a:lnSpc>
                        <a:spcAft>
                          <a:spcPts val="0"/>
                        </a:spcAft>
                      </a:pPr>
                      <a:r>
                        <a:rPr lang="en-US" sz="12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8 bytes</a:t>
                      </a:r>
                      <a:endParaRPr lang="en-IN" sz="11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539" marR="47539" marT="47539" marB="47539" anchor="ctr">
                    <a:lnR w="31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26063612"/>
                  </a:ext>
                </a:extLst>
              </a:tr>
              <a:tr h="319422">
                <a:tc>
                  <a:txBody>
                    <a:bodyPr/>
                    <a:lstStyle/>
                    <a:p>
                      <a:pPr>
                        <a:lnSpc>
                          <a:spcPct val="107000"/>
                        </a:lnSpc>
                        <a:spcAft>
                          <a:spcPts val="0"/>
                        </a:spcAft>
                      </a:pPr>
                      <a:r>
                        <a:rPr lang="en-US" sz="12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Currency</a:t>
                      </a:r>
                      <a:endParaRPr lang="en-IN" sz="11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7539" marR="47539" marT="47539" marB="47539" anchor="ctr">
                    <a:lnL w="3175" cap="flat" cmpd="sng" algn="ctr">
                      <a:solidFill>
                        <a:schemeClr val="bg1"/>
                      </a:solidFill>
                      <a:prstDash val="solid"/>
                      <a:round/>
                      <a:headEnd type="none" w="med" len="med"/>
                      <a:tailEnd type="none" w="med" len="med"/>
                    </a:lnL>
                  </a:tcPr>
                </a:tc>
                <a:tc>
                  <a:txBody>
                    <a:bodyPr/>
                    <a:lstStyle/>
                    <a:p>
                      <a:pPr>
                        <a:lnSpc>
                          <a:spcPct val="107000"/>
                        </a:lnSpc>
                        <a:spcAft>
                          <a:spcPts val="0"/>
                        </a:spcAft>
                      </a:pPr>
                      <a:r>
                        <a:rPr lang="en-US" sz="12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8 bytes</a:t>
                      </a:r>
                      <a:endParaRPr lang="en-IN" sz="11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539" marR="47539" marT="47539" marB="47539" anchor="ctr">
                    <a:lnR w="31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71664584"/>
                  </a:ext>
                </a:extLst>
              </a:tr>
              <a:tr h="319422">
                <a:tc>
                  <a:txBody>
                    <a:bodyPr/>
                    <a:lstStyle/>
                    <a:p>
                      <a:pPr>
                        <a:lnSpc>
                          <a:spcPct val="107000"/>
                        </a:lnSpc>
                        <a:spcAft>
                          <a:spcPts val="0"/>
                        </a:spcAft>
                      </a:pPr>
                      <a:r>
                        <a:rPr lang="en-US" sz="12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Decimal</a:t>
                      </a:r>
                      <a:endParaRPr lang="en-IN" sz="1100" b="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7539" marR="47539" marT="47539" marB="47539" anchor="ctr">
                    <a:lnL w="3175" cap="flat" cmpd="sng" algn="ctr">
                      <a:solidFill>
                        <a:schemeClr val="bg1"/>
                      </a:solidFill>
                      <a:prstDash val="solid"/>
                      <a:round/>
                      <a:headEnd type="none" w="med" len="med"/>
                      <a:tailEnd type="none" w="med" len="med"/>
                    </a:lnL>
                    <a:lnB w="3175" cap="flat" cmpd="sng" algn="ctr">
                      <a:solidFill>
                        <a:schemeClr val="bg1"/>
                      </a:solidFill>
                      <a:prstDash val="solid"/>
                      <a:round/>
                      <a:headEnd type="none" w="med" len="med"/>
                      <a:tailEnd type="none" w="med" len="med"/>
                    </a:lnB>
                  </a:tcPr>
                </a:tc>
                <a:tc>
                  <a:txBody>
                    <a:bodyPr/>
                    <a:lstStyle/>
                    <a:p>
                      <a:pPr>
                        <a:lnSpc>
                          <a:spcPct val="107000"/>
                        </a:lnSpc>
                        <a:spcAft>
                          <a:spcPts val="0"/>
                        </a:spcAft>
                      </a:pPr>
                      <a:r>
                        <a:rPr lang="en-US" sz="12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12 bytes</a:t>
                      </a:r>
                      <a:endParaRPr lang="en-IN" sz="1100" b="0" dirty="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539" marR="47539" marT="47539" marB="47539" anchor="ctr">
                    <a:lnR w="3175" cap="flat" cmpd="sng" algn="ctr">
                      <a:solidFill>
                        <a:schemeClr val="bg1"/>
                      </a:solidFill>
                      <a:prstDash val="solid"/>
                      <a:round/>
                      <a:headEnd type="none" w="med" len="med"/>
                      <a:tailEnd type="none" w="med" len="med"/>
                    </a:ln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57309391"/>
                  </a:ext>
                </a:extLst>
              </a:tr>
            </a:tbl>
          </a:graphicData>
        </a:graphic>
      </p:graphicFrame>
    </p:spTree>
    <p:extLst>
      <p:ext uri="{BB962C8B-B14F-4D97-AF65-F5344CB8AC3E}">
        <p14:creationId xmlns:p14="http://schemas.microsoft.com/office/powerpoint/2010/main" val="94468773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375F65-69B0-4694-8845-A763E19CA98E}"/>
              </a:ext>
            </a:extLst>
          </p:cNvPr>
          <p:cNvSpPr/>
          <p:nvPr/>
        </p:nvSpPr>
        <p:spPr>
          <a:xfrm>
            <a:off x="0" y="0"/>
            <a:ext cx="9144000" cy="5143500"/>
          </a:xfrm>
          <a:prstGeom prst="rect">
            <a:avLst/>
          </a:prstGeom>
          <a:solidFill>
            <a:srgbClr val="4689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noFill/>
            </a:endParaRPr>
          </a:p>
        </p:txBody>
      </p:sp>
      <p:sp>
        <p:nvSpPr>
          <p:cNvPr id="5" name="TextBox 5">
            <a:extLst>
              <a:ext uri="{FF2B5EF4-FFF2-40B4-BE49-F238E27FC236}">
                <a16:creationId xmlns:a16="http://schemas.microsoft.com/office/drawing/2014/main" id="{9E3D9A04-85E6-4EC5-8051-1FA55B7C0652}"/>
              </a:ext>
            </a:extLst>
          </p:cNvPr>
          <p:cNvSpPr txBox="1">
            <a:spLocks noChangeArrowheads="1"/>
          </p:cNvSpPr>
          <p:nvPr/>
        </p:nvSpPr>
        <p:spPr bwMode="auto">
          <a:xfrm>
            <a:off x="507999" y="555560"/>
            <a:ext cx="645700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4000" dirty="0">
                <a:solidFill>
                  <a:srgbClr val="FFB03B"/>
                </a:solidFill>
                <a:latin typeface="Playfair Display Black" panose="00000A00000000000000" pitchFamily="2" charset="0"/>
              </a:rPr>
              <a:t>Non-numeric Data Types</a:t>
            </a:r>
          </a:p>
        </p:txBody>
      </p:sp>
      <p:cxnSp>
        <p:nvCxnSpPr>
          <p:cNvPr id="6" name="Straight Connector 5">
            <a:extLst>
              <a:ext uri="{FF2B5EF4-FFF2-40B4-BE49-F238E27FC236}">
                <a16:creationId xmlns:a16="http://schemas.microsoft.com/office/drawing/2014/main" id="{89DFEDAE-AE98-4938-8237-650E8C04439D}"/>
              </a:ext>
            </a:extLst>
          </p:cNvPr>
          <p:cNvCxnSpPr/>
          <p:nvPr/>
        </p:nvCxnSpPr>
        <p:spPr>
          <a:xfrm>
            <a:off x="455990" y="1622092"/>
            <a:ext cx="530225" cy="0"/>
          </a:xfrm>
          <a:prstGeom prst="line">
            <a:avLst/>
          </a:prstGeom>
          <a:ln w="22225" cmpd="sng">
            <a:solidFill>
              <a:srgbClr val="FFB03B"/>
            </a:solidFill>
          </a:ln>
          <a:effectLst/>
        </p:spPr>
        <p:style>
          <a:lnRef idx="2">
            <a:schemeClr val="accent1"/>
          </a:lnRef>
          <a:fillRef idx="0">
            <a:schemeClr val="accent1"/>
          </a:fillRef>
          <a:effectRef idx="1">
            <a:schemeClr val="accent1"/>
          </a:effectRef>
          <a:fontRef idx="minor">
            <a:schemeClr val="tx1"/>
          </a:fontRef>
        </p:style>
      </p:cxnSp>
      <p:graphicFrame>
        <p:nvGraphicFramePr>
          <p:cNvPr id="2" name="Table 1">
            <a:extLst>
              <a:ext uri="{FF2B5EF4-FFF2-40B4-BE49-F238E27FC236}">
                <a16:creationId xmlns:a16="http://schemas.microsoft.com/office/drawing/2014/main" id="{489B3311-F9AA-4666-8C94-85D2F1A1340C}"/>
              </a:ext>
            </a:extLst>
          </p:cNvPr>
          <p:cNvGraphicFramePr>
            <a:graphicFrameLocks noGrp="1"/>
          </p:cNvGraphicFramePr>
          <p:nvPr>
            <p:extLst>
              <p:ext uri="{D42A27DB-BD31-4B8C-83A1-F6EECF244321}">
                <p14:modId xmlns:p14="http://schemas.microsoft.com/office/powerpoint/2010/main" val="199702711"/>
              </p:ext>
            </p:extLst>
          </p:nvPr>
        </p:nvGraphicFramePr>
        <p:xfrm>
          <a:off x="653006" y="2092593"/>
          <a:ext cx="6017163" cy="2385441"/>
        </p:xfrm>
        <a:graphic>
          <a:graphicData uri="http://schemas.openxmlformats.org/drawingml/2006/table">
            <a:tbl>
              <a:tblPr firstRow="1" firstCol="1" bandRow="1">
                <a:tableStyleId>{912C8C85-51F0-491E-9774-3900AFEF0FD7}</a:tableStyleId>
              </a:tblPr>
              <a:tblGrid>
                <a:gridCol w="1814814">
                  <a:extLst>
                    <a:ext uri="{9D8B030D-6E8A-4147-A177-3AD203B41FA5}">
                      <a16:colId xmlns:a16="http://schemas.microsoft.com/office/drawing/2014/main" val="3518096572"/>
                    </a:ext>
                  </a:extLst>
                </a:gridCol>
                <a:gridCol w="4202349">
                  <a:extLst>
                    <a:ext uri="{9D8B030D-6E8A-4147-A177-3AD203B41FA5}">
                      <a16:colId xmlns:a16="http://schemas.microsoft.com/office/drawing/2014/main" val="1484096573"/>
                    </a:ext>
                  </a:extLst>
                </a:gridCol>
              </a:tblGrid>
              <a:tr h="169545">
                <a:tc>
                  <a:txBody>
                    <a:bodyPr/>
                    <a:lstStyle/>
                    <a:p>
                      <a:pPr algn="ctr">
                        <a:lnSpc>
                          <a:spcPct val="107000"/>
                        </a:lnSpc>
                        <a:spcAft>
                          <a:spcPts val="800"/>
                        </a:spcAft>
                      </a:pPr>
                      <a:r>
                        <a:rPr lang="en-US" sz="1200" dirty="0">
                          <a:effectLst/>
                          <a:latin typeface="Open Sans" panose="020B0606030504020204" pitchFamily="34" charset="0"/>
                          <a:ea typeface="Open Sans" panose="020B0606030504020204" pitchFamily="34" charset="0"/>
                          <a:cs typeface="Open Sans" panose="020B0606030504020204" pitchFamily="34" charset="0"/>
                        </a:rPr>
                        <a:t>Data Type</a:t>
                      </a:r>
                      <a:endParaRPr lang="en-IN" sz="1100" dirty="0">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solidFill>
                      <a:srgbClr val="FFB03B"/>
                    </a:solidFill>
                  </a:tcPr>
                </a:tc>
                <a:tc>
                  <a:txBody>
                    <a:bodyPr/>
                    <a:lstStyle/>
                    <a:p>
                      <a:pPr algn="ctr">
                        <a:lnSpc>
                          <a:spcPct val="107000"/>
                        </a:lnSpc>
                        <a:spcAft>
                          <a:spcPts val="800"/>
                        </a:spcAft>
                      </a:pPr>
                      <a:r>
                        <a:rPr lang="en-US" sz="1200" dirty="0">
                          <a:effectLst/>
                          <a:latin typeface="Open Sans" panose="020B0606030504020204" pitchFamily="34" charset="0"/>
                          <a:ea typeface="Open Sans" panose="020B0606030504020204" pitchFamily="34" charset="0"/>
                          <a:cs typeface="Open Sans" panose="020B0606030504020204" pitchFamily="34" charset="0"/>
                        </a:rPr>
                        <a:t>Storage</a:t>
                      </a:r>
                      <a:endParaRPr lang="en-IN" sz="1100" dirty="0">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solidFill>
                      <a:srgbClr val="FFB03B"/>
                    </a:solidFill>
                  </a:tcPr>
                </a:tc>
                <a:extLst>
                  <a:ext uri="{0D108BD9-81ED-4DB2-BD59-A6C34878D82A}">
                    <a16:rowId xmlns:a16="http://schemas.microsoft.com/office/drawing/2014/main" val="2452407509"/>
                  </a:ext>
                </a:extLst>
              </a:tr>
              <a:tr h="347980">
                <a:tc>
                  <a:txBody>
                    <a:bodyPr/>
                    <a:lstStyle/>
                    <a:p>
                      <a:pPr algn="l">
                        <a:lnSpc>
                          <a:spcPct val="107000"/>
                        </a:lnSpc>
                        <a:spcAft>
                          <a:spcPts val="800"/>
                        </a:spcAft>
                      </a:pPr>
                      <a:r>
                        <a:rPr lang="en-US" sz="12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rPr>
                        <a:t>String(fixed length)</a:t>
                      </a:r>
                      <a:endParaRPr lang="en-IN" sz="11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noFill/>
                  </a:tcPr>
                </a:tc>
                <a:tc>
                  <a:txBody>
                    <a:bodyPr/>
                    <a:lstStyle/>
                    <a:p>
                      <a:pPr algn="l">
                        <a:lnSpc>
                          <a:spcPct val="107000"/>
                        </a:lnSpc>
                        <a:spcAft>
                          <a:spcPts val="800"/>
                        </a:spcAft>
                      </a:pPr>
                      <a:r>
                        <a:rPr lang="en-US" sz="12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rPr>
                        <a:t>Length of string</a:t>
                      </a:r>
                      <a:endParaRPr lang="en-IN" sz="11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noFill/>
                  </a:tcPr>
                </a:tc>
                <a:extLst>
                  <a:ext uri="{0D108BD9-81ED-4DB2-BD59-A6C34878D82A}">
                    <a16:rowId xmlns:a16="http://schemas.microsoft.com/office/drawing/2014/main" val="1546020176"/>
                  </a:ext>
                </a:extLst>
              </a:tr>
              <a:tr h="347980">
                <a:tc>
                  <a:txBody>
                    <a:bodyPr/>
                    <a:lstStyle/>
                    <a:p>
                      <a:pPr algn="l">
                        <a:lnSpc>
                          <a:spcPct val="107000"/>
                        </a:lnSpc>
                        <a:spcAft>
                          <a:spcPts val="800"/>
                        </a:spcAft>
                      </a:pPr>
                      <a:r>
                        <a:rPr lang="en-US" sz="12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rPr>
                        <a:t>String(variable length)</a:t>
                      </a:r>
                      <a:endParaRPr lang="en-IN" sz="11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noFill/>
                  </a:tcPr>
                </a:tc>
                <a:tc>
                  <a:txBody>
                    <a:bodyPr/>
                    <a:lstStyle/>
                    <a:p>
                      <a:pPr algn="l">
                        <a:lnSpc>
                          <a:spcPct val="107000"/>
                        </a:lnSpc>
                        <a:spcAft>
                          <a:spcPts val="800"/>
                        </a:spcAft>
                      </a:pPr>
                      <a:r>
                        <a:rPr lang="en-US" sz="12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rPr>
                        <a:t>Length + 10 bytes</a:t>
                      </a:r>
                      <a:endParaRPr lang="en-IN" sz="11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noFill/>
                  </a:tcPr>
                </a:tc>
                <a:extLst>
                  <a:ext uri="{0D108BD9-81ED-4DB2-BD59-A6C34878D82A}">
                    <a16:rowId xmlns:a16="http://schemas.microsoft.com/office/drawing/2014/main" val="1214551926"/>
                  </a:ext>
                </a:extLst>
              </a:tr>
              <a:tr h="169545">
                <a:tc>
                  <a:txBody>
                    <a:bodyPr/>
                    <a:lstStyle/>
                    <a:p>
                      <a:pPr algn="l">
                        <a:lnSpc>
                          <a:spcPct val="107000"/>
                        </a:lnSpc>
                        <a:spcAft>
                          <a:spcPts val="800"/>
                        </a:spcAft>
                      </a:pPr>
                      <a:r>
                        <a:rPr lang="en-US" sz="12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rPr>
                        <a:t>Date</a:t>
                      </a:r>
                      <a:endParaRPr lang="en-IN" sz="11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noFill/>
                  </a:tcPr>
                </a:tc>
                <a:tc>
                  <a:txBody>
                    <a:bodyPr/>
                    <a:lstStyle/>
                    <a:p>
                      <a:pPr algn="l">
                        <a:lnSpc>
                          <a:spcPct val="107000"/>
                        </a:lnSpc>
                        <a:spcAft>
                          <a:spcPts val="800"/>
                        </a:spcAft>
                      </a:pPr>
                      <a:r>
                        <a:rPr lang="en-US" sz="12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rPr>
                        <a:t>8 bytes</a:t>
                      </a:r>
                      <a:endParaRPr lang="en-IN" sz="11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noFill/>
                  </a:tcPr>
                </a:tc>
                <a:extLst>
                  <a:ext uri="{0D108BD9-81ED-4DB2-BD59-A6C34878D82A}">
                    <a16:rowId xmlns:a16="http://schemas.microsoft.com/office/drawing/2014/main" val="1430693978"/>
                  </a:ext>
                </a:extLst>
              </a:tr>
              <a:tr h="178435">
                <a:tc>
                  <a:txBody>
                    <a:bodyPr/>
                    <a:lstStyle/>
                    <a:p>
                      <a:pPr algn="l">
                        <a:lnSpc>
                          <a:spcPct val="107000"/>
                        </a:lnSpc>
                        <a:spcAft>
                          <a:spcPts val="800"/>
                        </a:spcAft>
                      </a:pPr>
                      <a:r>
                        <a:rPr lang="en-US" sz="12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rPr>
                        <a:t>Boolean</a:t>
                      </a:r>
                      <a:endParaRPr lang="en-IN" sz="11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noFill/>
                  </a:tcPr>
                </a:tc>
                <a:tc>
                  <a:txBody>
                    <a:bodyPr/>
                    <a:lstStyle/>
                    <a:p>
                      <a:pPr algn="l">
                        <a:lnSpc>
                          <a:spcPct val="107000"/>
                        </a:lnSpc>
                        <a:spcAft>
                          <a:spcPts val="800"/>
                        </a:spcAft>
                      </a:pPr>
                      <a:r>
                        <a:rPr lang="en-US" sz="12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rPr>
                        <a:t>2 bytes</a:t>
                      </a:r>
                      <a:endParaRPr lang="en-IN" sz="11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noFill/>
                  </a:tcPr>
                </a:tc>
                <a:extLst>
                  <a:ext uri="{0D108BD9-81ED-4DB2-BD59-A6C34878D82A}">
                    <a16:rowId xmlns:a16="http://schemas.microsoft.com/office/drawing/2014/main" val="1032641002"/>
                  </a:ext>
                </a:extLst>
              </a:tr>
              <a:tr h="169545">
                <a:tc>
                  <a:txBody>
                    <a:bodyPr/>
                    <a:lstStyle/>
                    <a:p>
                      <a:pPr algn="l">
                        <a:lnSpc>
                          <a:spcPct val="107000"/>
                        </a:lnSpc>
                        <a:spcAft>
                          <a:spcPts val="800"/>
                        </a:spcAft>
                      </a:pPr>
                      <a:r>
                        <a:rPr lang="en-US" sz="12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rPr>
                        <a:t>Object</a:t>
                      </a:r>
                      <a:endParaRPr lang="en-IN" sz="11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noFill/>
                  </a:tcPr>
                </a:tc>
                <a:tc>
                  <a:txBody>
                    <a:bodyPr/>
                    <a:lstStyle/>
                    <a:p>
                      <a:pPr algn="l">
                        <a:lnSpc>
                          <a:spcPct val="107000"/>
                        </a:lnSpc>
                        <a:spcAft>
                          <a:spcPts val="800"/>
                        </a:spcAft>
                      </a:pPr>
                      <a:r>
                        <a:rPr lang="en-US" sz="12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rPr>
                        <a:t>4 bytes</a:t>
                      </a:r>
                      <a:endParaRPr lang="en-IN" sz="11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noFill/>
                  </a:tcPr>
                </a:tc>
                <a:extLst>
                  <a:ext uri="{0D108BD9-81ED-4DB2-BD59-A6C34878D82A}">
                    <a16:rowId xmlns:a16="http://schemas.microsoft.com/office/drawing/2014/main" val="3908637252"/>
                  </a:ext>
                </a:extLst>
              </a:tr>
              <a:tr h="178435">
                <a:tc>
                  <a:txBody>
                    <a:bodyPr/>
                    <a:lstStyle/>
                    <a:p>
                      <a:pPr algn="l">
                        <a:lnSpc>
                          <a:spcPct val="107000"/>
                        </a:lnSpc>
                        <a:spcAft>
                          <a:spcPts val="800"/>
                        </a:spcAft>
                      </a:pPr>
                      <a:r>
                        <a:rPr lang="en-US" sz="12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rPr>
                        <a:t>Variant(numeric)</a:t>
                      </a:r>
                      <a:endParaRPr lang="en-IN" sz="11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noFill/>
                  </a:tcPr>
                </a:tc>
                <a:tc>
                  <a:txBody>
                    <a:bodyPr/>
                    <a:lstStyle/>
                    <a:p>
                      <a:pPr algn="l">
                        <a:lnSpc>
                          <a:spcPct val="107000"/>
                        </a:lnSpc>
                        <a:spcAft>
                          <a:spcPts val="800"/>
                        </a:spcAft>
                      </a:pPr>
                      <a:r>
                        <a:rPr lang="en-US" sz="12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rPr>
                        <a:t>16 bytes</a:t>
                      </a:r>
                      <a:endParaRPr lang="en-IN" sz="1100" dirty="0">
                        <a:solidFill>
                          <a:srgbClr val="FFB03B"/>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noFill/>
                  </a:tcPr>
                </a:tc>
                <a:extLst>
                  <a:ext uri="{0D108BD9-81ED-4DB2-BD59-A6C34878D82A}">
                    <a16:rowId xmlns:a16="http://schemas.microsoft.com/office/drawing/2014/main" val="3199925794"/>
                  </a:ext>
                </a:extLst>
              </a:tr>
              <a:tr h="169545">
                <a:tc>
                  <a:txBody>
                    <a:bodyPr/>
                    <a:lstStyle/>
                    <a:p>
                      <a:pPr algn="l">
                        <a:lnSpc>
                          <a:spcPct val="107000"/>
                        </a:lnSpc>
                        <a:spcAft>
                          <a:spcPts val="800"/>
                        </a:spcAft>
                      </a:pPr>
                      <a:r>
                        <a:rPr lang="en-US" sz="12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rPr>
                        <a:t>Variant(text)</a:t>
                      </a:r>
                      <a:endParaRPr lang="en-IN" sz="1100" b="0" dirty="0">
                        <a:solidFill>
                          <a:srgbClr val="FFB03B"/>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noFill/>
                  </a:tcPr>
                </a:tc>
                <a:tc>
                  <a:txBody>
                    <a:bodyPr/>
                    <a:lstStyle/>
                    <a:p>
                      <a:pPr algn="l">
                        <a:lnSpc>
                          <a:spcPct val="107000"/>
                        </a:lnSpc>
                        <a:spcAft>
                          <a:spcPts val="800"/>
                        </a:spcAft>
                      </a:pPr>
                      <a:r>
                        <a:rPr lang="en-US" sz="1200" dirty="0">
                          <a:solidFill>
                            <a:srgbClr val="FFB03B"/>
                          </a:solidFill>
                          <a:effectLst/>
                        </a:rPr>
                        <a:t>Length+22 bytes</a:t>
                      </a:r>
                      <a:endParaRPr lang="en-IN" sz="1100" dirty="0">
                        <a:solidFill>
                          <a:srgbClr val="FFB03B"/>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noFill/>
                  </a:tcPr>
                </a:tc>
                <a:extLst>
                  <a:ext uri="{0D108BD9-81ED-4DB2-BD59-A6C34878D82A}">
                    <a16:rowId xmlns:a16="http://schemas.microsoft.com/office/drawing/2014/main" val="1517184141"/>
                  </a:ext>
                </a:extLst>
              </a:tr>
            </a:tbl>
          </a:graphicData>
        </a:graphic>
      </p:graphicFrame>
    </p:spTree>
    <p:extLst>
      <p:ext uri="{BB962C8B-B14F-4D97-AF65-F5344CB8AC3E}">
        <p14:creationId xmlns:p14="http://schemas.microsoft.com/office/powerpoint/2010/main" val="3073608363"/>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250"/>
                            </p:stCondLst>
                            <p:childTnLst>
                              <p:par>
                                <p:cTn id="15" presetID="10" presetClass="entr" presetSubtype="0" fill="hold" nodeType="afterEffect">
                                  <p:stCondLst>
                                    <p:cond delay="2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9C3533D9-8A97-4A37-8C77-CDB3D2FF36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
            <a:extLst>
              <a:ext uri="{FF2B5EF4-FFF2-40B4-BE49-F238E27FC236}">
                <a16:creationId xmlns:a16="http://schemas.microsoft.com/office/drawing/2014/main" id="{AA5C5246-6E67-454E-AC91-BF005EF36608}"/>
              </a:ext>
            </a:extLst>
          </p:cNvPr>
          <p:cNvSpPr txBox="1">
            <a:spLocks noChangeArrowheads="1"/>
          </p:cNvSpPr>
          <p:nvPr/>
        </p:nvSpPr>
        <p:spPr bwMode="auto">
          <a:xfrm>
            <a:off x="507999" y="399600"/>
            <a:ext cx="449201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dirty="0">
                <a:solidFill>
                  <a:schemeClr val="bg1"/>
                </a:solidFill>
                <a:latin typeface="Open Sans" panose="020B0606030504020204" pitchFamily="34" charset="0"/>
                <a:cs typeface="Open Sans" panose="020B0606030504020204" pitchFamily="34" charset="0"/>
              </a:rPr>
              <a:t>Operators in </a:t>
            </a:r>
          </a:p>
          <a:p>
            <a:pPr eaLnBrk="1" hangingPunct="1"/>
            <a:r>
              <a:rPr lang="en-US" altLang="en-US" sz="4000" dirty="0">
                <a:solidFill>
                  <a:schemeClr val="bg1"/>
                </a:solidFill>
                <a:latin typeface="Playfair Display Black" panose="00000A00000000000000" pitchFamily="2" charset="0"/>
              </a:rPr>
              <a:t>Visual Basic</a:t>
            </a:r>
          </a:p>
        </p:txBody>
      </p:sp>
      <p:graphicFrame>
        <p:nvGraphicFramePr>
          <p:cNvPr id="2" name="Table 1">
            <a:extLst>
              <a:ext uri="{FF2B5EF4-FFF2-40B4-BE49-F238E27FC236}">
                <a16:creationId xmlns:a16="http://schemas.microsoft.com/office/drawing/2014/main" id="{EE184C05-B185-4467-80C8-7BADA2EA6125}"/>
              </a:ext>
            </a:extLst>
          </p:cNvPr>
          <p:cNvGraphicFramePr>
            <a:graphicFrameLocks noGrp="1"/>
          </p:cNvGraphicFramePr>
          <p:nvPr>
            <p:extLst>
              <p:ext uri="{D42A27DB-BD31-4B8C-83A1-F6EECF244321}">
                <p14:modId xmlns:p14="http://schemas.microsoft.com/office/powerpoint/2010/main" val="1830576282"/>
              </p:ext>
            </p:extLst>
          </p:nvPr>
        </p:nvGraphicFramePr>
        <p:xfrm>
          <a:off x="632297" y="1650506"/>
          <a:ext cx="7354110" cy="3093394"/>
        </p:xfrm>
        <a:graphic>
          <a:graphicData uri="http://schemas.openxmlformats.org/drawingml/2006/table">
            <a:tbl>
              <a:tblPr firstRow="1" firstCol="1" bandRow="1">
                <a:tableStyleId>{0E3FDE45-AF77-4B5C-9715-49D594BDF05E}</a:tableStyleId>
              </a:tblPr>
              <a:tblGrid>
                <a:gridCol w="2451370">
                  <a:extLst>
                    <a:ext uri="{9D8B030D-6E8A-4147-A177-3AD203B41FA5}">
                      <a16:colId xmlns:a16="http://schemas.microsoft.com/office/drawing/2014/main" val="3131523774"/>
                    </a:ext>
                  </a:extLst>
                </a:gridCol>
                <a:gridCol w="2451370">
                  <a:extLst>
                    <a:ext uri="{9D8B030D-6E8A-4147-A177-3AD203B41FA5}">
                      <a16:colId xmlns:a16="http://schemas.microsoft.com/office/drawing/2014/main" val="3569076800"/>
                    </a:ext>
                  </a:extLst>
                </a:gridCol>
                <a:gridCol w="2451370">
                  <a:extLst>
                    <a:ext uri="{9D8B030D-6E8A-4147-A177-3AD203B41FA5}">
                      <a16:colId xmlns:a16="http://schemas.microsoft.com/office/drawing/2014/main" val="1728861767"/>
                    </a:ext>
                  </a:extLst>
                </a:gridCol>
              </a:tblGrid>
              <a:tr h="329561">
                <a:tc gridSpan="3">
                  <a:txBody>
                    <a:bodyPr/>
                    <a:lstStyle/>
                    <a:p>
                      <a:pPr algn="ctr">
                        <a:lnSpc>
                          <a:spcPct val="107000"/>
                        </a:lnSpc>
                        <a:spcAft>
                          <a:spcPts val="0"/>
                        </a:spcAft>
                      </a:pPr>
                      <a:r>
                        <a:rPr lang="en-US" sz="1200" dirty="0">
                          <a:solidFill>
                            <a:schemeClr val="bg1">
                              <a:lumMod val="85000"/>
                            </a:schemeClr>
                          </a:solidFill>
                          <a:effectLst/>
                        </a:rPr>
                        <a:t>Table 6.1: Arithmetic Operators</a:t>
                      </a:r>
                      <a:endParaRPr lang="en-IN"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57686051"/>
                  </a:ext>
                </a:extLst>
              </a:tr>
              <a:tr h="329561">
                <a:tc>
                  <a:txBody>
                    <a:bodyPr/>
                    <a:lstStyle/>
                    <a:p>
                      <a:pPr algn="ctr">
                        <a:lnSpc>
                          <a:spcPct val="107000"/>
                        </a:lnSpc>
                        <a:spcAft>
                          <a:spcPts val="0"/>
                        </a:spcAft>
                      </a:pPr>
                      <a:r>
                        <a:rPr lang="en-US" sz="12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rPr>
                        <a:t>Operator</a:t>
                      </a:r>
                      <a:endParaRPr lang="en-IN" sz="11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n-US" sz="12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rPr>
                        <a:t>Mathematical function</a:t>
                      </a:r>
                      <a:endParaRPr lang="en-IN" sz="11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n-US" sz="12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rPr>
                        <a:t>Example</a:t>
                      </a:r>
                      <a:endParaRPr lang="en-IN" sz="11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2864735"/>
                  </a:ext>
                </a:extLst>
              </a:tr>
              <a:tr h="329561">
                <a:tc>
                  <a:txBody>
                    <a:bodyPr/>
                    <a:lstStyle/>
                    <a:p>
                      <a:pPr algn="ctr">
                        <a:lnSpc>
                          <a:spcPct val="107000"/>
                        </a:lnSpc>
                        <a:spcAft>
                          <a:spcPts val="800"/>
                        </a:spcAft>
                      </a:pPr>
                      <a:r>
                        <a:rPr lang="en-US" sz="11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rPr>
                        <a:t>^</a:t>
                      </a:r>
                      <a:endParaRPr lang="en-IN" sz="105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Exponential</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2^4=16</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7556191"/>
                  </a:ext>
                </a:extLst>
              </a:tr>
              <a:tr h="329561">
                <a:tc>
                  <a:txBody>
                    <a:bodyPr/>
                    <a:lstStyle/>
                    <a:p>
                      <a:pPr algn="ctr">
                        <a:lnSpc>
                          <a:spcPct val="107000"/>
                        </a:lnSpc>
                        <a:spcAft>
                          <a:spcPts val="0"/>
                        </a:spcAft>
                      </a:pPr>
                      <a:r>
                        <a:rPr lang="en-US" sz="11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rPr>
                        <a:t>*</a:t>
                      </a:r>
                      <a:endParaRPr lang="en-IN" sz="105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Multiplication</a:t>
                      </a:r>
                      <a:endParaRPr lang="en-IN" sz="105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4*3=12,  </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3395166"/>
                  </a:ext>
                </a:extLst>
              </a:tr>
              <a:tr h="329561">
                <a:tc>
                  <a:txBody>
                    <a:bodyPr/>
                    <a:lstStyle/>
                    <a:p>
                      <a:pPr algn="ctr">
                        <a:lnSpc>
                          <a:spcPct val="107000"/>
                        </a:lnSpc>
                        <a:spcAft>
                          <a:spcPts val="0"/>
                        </a:spcAft>
                      </a:pPr>
                      <a:r>
                        <a:rPr lang="en-US" sz="11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rPr>
                        <a:t>/</a:t>
                      </a:r>
                      <a:endParaRPr lang="en-IN" sz="105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Division</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12/4=3</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880956"/>
                  </a:ext>
                </a:extLst>
              </a:tr>
              <a:tr h="558014">
                <a:tc>
                  <a:txBody>
                    <a:bodyPr/>
                    <a:lstStyle/>
                    <a:p>
                      <a:pPr algn="ctr">
                        <a:lnSpc>
                          <a:spcPct val="107000"/>
                        </a:lnSpc>
                        <a:spcAft>
                          <a:spcPts val="0"/>
                        </a:spcAft>
                      </a:pPr>
                      <a:r>
                        <a:rPr lang="en-US" sz="11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rPr>
                        <a:t>Mod</a:t>
                      </a:r>
                      <a:endParaRPr lang="en-IN" sz="105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Modulus (returns the remainder from an integer division)</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15 Mod 4=3   </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9704190"/>
                  </a:ext>
                </a:extLst>
              </a:tr>
              <a:tr h="558014">
                <a:tc>
                  <a:txBody>
                    <a:bodyPr/>
                    <a:lstStyle/>
                    <a:p>
                      <a:pPr algn="ctr">
                        <a:lnSpc>
                          <a:spcPct val="107000"/>
                        </a:lnSpc>
                        <a:spcAft>
                          <a:spcPts val="0"/>
                        </a:spcAft>
                      </a:pPr>
                      <a:r>
                        <a:rPr lang="en-US" sz="11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rPr>
                        <a:t>\</a:t>
                      </a:r>
                      <a:endParaRPr lang="en-IN" sz="105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Integer Division(discards the decimal places)</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19\4=4</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290062"/>
                  </a:ext>
                </a:extLst>
              </a:tr>
              <a:tr h="329561">
                <a:tc>
                  <a:txBody>
                    <a:bodyPr/>
                    <a:lstStyle/>
                    <a:p>
                      <a:pPr algn="ctr">
                        <a:lnSpc>
                          <a:spcPct val="107000"/>
                        </a:lnSpc>
                        <a:spcAft>
                          <a:spcPts val="0"/>
                        </a:spcAft>
                      </a:pPr>
                      <a:r>
                        <a:rPr lang="en-US" sz="110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rPr>
                        <a:t>+ or &amp;</a:t>
                      </a:r>
                      <a:endParaRPr lang="en-IN" sz="1050" b="1" dirty="0">
                        <a:solidFill>
                          <a:schemeClr val="bg1">
                            <a:lumMod val="8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47625" marR="47625" marT="47625" marB="47625"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String concatenation</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10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rPr>
                        <a:t>"Visual "&amp;"Basic"="Visual Basic"</a:t>
                      </a:r>
                      <a:endParaRPr lang="en-IN" sz="1050" dirty="0">
                        <a:solidFill>
                          <a:schemeClr val="bg1">
                            <a:lumMod val="85000"/>
                          </a:schemeClr>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47625" marR="47625" marT="47625" marB="47625"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0409393"/>
                  </a:ext>
                </a:extLst>
              </a:tr>
            </a:tbl>
          </a:graphicData>
        </a:graphic>
      </p:graphicFrame>
    </p:spTree>
    <p:extLst>
      <p:ext uri="{BB962C8B-B14F-4D97-AF65-F5344CB8AC3E}">
        <p14:creationId xmlns:p14="http://schemas.microsoft.com/office/powerpoint/2010/main" val="242674725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bg1">
              <a:lumMod val="65000"/>
            </a:schemeClr>
          </a:solidFill>
        </a:ln>
      </a:spPr>
      <a:bodyPr/>
      <a:lstStyle/>
      <a:style>
        <a:lnRef idx="1">
          <a:schemeClr val="accent6"/>
        </a:lnRef>
        <a:fillRef idx="0">
          <a:schemeClr val="accent6"/>
        </a:fillRef>
        <a:effectRef idx="0">
          <a:schemeClr val="accent6"/>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2659</TotalTime>
  <Words>2026</Words>
  <Application>Microsoft Office PowerPoint</Application>
  <PresentationFormat>On-screen Show (16:9)</PresentationFormat>
  <Paragraphs>313</Paragraphs>
  <Slides>21</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ＭＳ Ｐゴシック</vt:lpstr>
      <vt:lpstr>ＭＳ Ｐゴシック</vt:lpstr>
      <vt:lpstr>Arial</vt:lpstr>
      <vt:lpstr>Calibri</vt:lpstr>
      <vt:lpstr>Consolas</vt:lpstr>
      <vt:lpstr>Courier New</vt:lpstr>
      <vt:lpstr>Microsoft Sans Serif</vt:lpstr>
      <vt:lpstr>Open Sans</vt:lpstr>
      <vt:lpstr>Open Sans Extrabold</vt:lpstr>
      <vt:lpstr>Open Sans Light</vt:lpstr>
      <vt:lpstr>Playfair Display</vt:lpstr>
      <vt:lpstr>Playfair Display Black</vt:lpstr>
      <vt:lpstr>Times New Roman</vt:lpstr>
      <vt:lpstr>Office Theme</vt:lpstr>
      <vt:lpstr>PowerPoint Presentation</vt:lpstr>
      <vt:lpstr>PowerPoint Presentation</vt:lpstr>
      <vt:lpstr>PowerPoint Presentation</vt:lpstr>
      <vt:lpstr>PowerPoint Presentation</vt:lpstr>
      <vt:lpstr>PowerPoint Presentation</vt:lpstr>
      <vt:lpstr>Visual Basic Data Types</vt:lpstr>
      <vt:lpstr>Numeric Data Types</vt:lpstr>
      <vt:lpstr>PowerPoint Presentation</vt:lpstr>
      <vt:lpstr>PowerPoint Presentation</vt:lpstr>
      <vt:lpstr>PowerPoint Presentation</vt:lpstr>
      <vt:lpstr>PowerPoint Presentation</vt:lpstr>
      <vt:lpstr>Design Window</vt:lpstr>
      <vt:lpstr>PowerPoint Presentation</vt:lpstr>
      <vt:lpstr>PowerPoint Presentation</vt:lpstr>
      <vt:lpstr>PowerPoint Presentation</vt:lpstr>
      <vt:lpstr>PowerPoint Presentation</vt:lpstr>
      <vt:lpstr>Calculator</vt:lpstr>
      <vt:lpstr>PowerPoint Presentation</vt:lpstr>
      <vt:lpstr>PowerPoint Presentation</vt:lpstr>
      <vt:lpstr>PowerPoint Presentation</vt:lpstr>
      <vt:lpstr>PowerPoint Presentation</vt:lpstr>
    </vt:vector>
  </TitlesOfParts>
  <Manager/>
  <Company>Lightboard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Cruelplatypus67</dc:creator>
  <cp:keywords/>
  <dc:description/>
  <cp:lastModifiedBy>Cruelplatypus67</cp:lastModifiedBy>
  <cp:revision>114</cp:revision>
  <dcterms:created xsi:type="dcterms:W3CDTF">2017-05-03T03:07:24Z</dcterms:created>
  <dcterms:modified xsi:type="dcterms:W3CDTF">2018-04-25T13:16:05Z</dcterms:modified>
  <cp:category/>
</cp:coreProperties>
</file>